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6" r:id="rId2"/>
    <p:sldId id="262" r:id="rId3"/>
    <p:sldId id="263" r:id="rId4"/>
    <p:sldId id="264" r:id="rId5"/>
    <p:sldId id="257" r:id="rId6"/>
    <p:sldId id="258" r:id="rId7"/>
    <p:sldId id="267" r:id="rId8"/>
    <p:sldId id="260" r:id="rId9"/>
    <p:sldId id="265" r:id="rId10"/>
    <p:sldId id="261" r:id="rId11"/>
    <p:sldId id="266" r:id="rId12"/>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E8B8"/>
    <a:srgbClr val="FF8B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3176" autoAdjust="0"/>
  </p:normalViewPr>
  <p:slideViewPr>
    <p:cSldViewPr snapToGrid="0">
      <p:cViewPr varScale="1">
        <p:scale>
          <a:sx n="73" d="100"/>
          <a:sy n="73" d="100"/>
        </p:scale>
        <p:origin x="2676" y="72"/>
      </p:cViewPr>
      <p:guideLst/>
    </p:cSldViewPr>
  </p:slideViewPr>
  <p:notesTextViewPr>
    <p:cViewPr>
      <p:scale>
        <a:sx n="3" d="2"/>
        <a:sy n="3" d="2"/>
      </p:scale>
      <p:origin x="0" y="0"/>
    </p:cViewPr>
  </p:notesTextViewPr>
  <p:sorterViewPr>
    <p:cViewPr>
      <p:scale>
        <a:sx n="100" d="100"/>
        <a:sy n="100" d="100"/>
      </p:scale>
      <p:origin x="0" y="-1050"/>
    </p:cViewPr>
  </p:sorterViewPr>
  <p:notesViewPr>
    <p:cSldViewPr snapToGrid="0">
      <p:cViewPr varScale="1">
        <p:scale>
          <a:sx n="55" d="100"/>
          <a:sy n="55" d="100"/>
        </p:scale>
        <p:origin x="282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05DC811F-E9F5-46A8-BA36-3FE266E5EB99}" type="datetimeFigureOut">
              <a:rPr lang="en-GB" smtClean="0"/>
              <a:t>03/10/2019</a:t>
            </a:fld>
            <a:endParaRPr lang="en-GB" dirty="0"/>
          </a:p>
        </p:txBody>
      </p:sp>
      <p:sp>
        <p:nvSpPr>
          <p:cNvPr id="4" name="Slide Image Placeholder 3"/>
          <p:cNvSpPr>
            <a:spLocks noGrp="1" noRot="1" noChangeAspect="1"/>
          </p:cNvSpPr>
          <p:nvPr>
            <p:ph type="sldImg" idx="2"/>
          </p:nvPr>
        </p:nvSpPr>
        <p:spPr>
          <a:xfrm>
            <a:off x="1177925" y="1233488"/>
            <a:ext cx="4441825" cy="33321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AA6C510E-D29D-4B08-B1D1-9E3032BC8FC1}" type="slidenum">
              <a:rPr lang="en-GB" smtClean="0"/>
              <a:t>‹#›</a:t>
            </a:fld>
            <a:endParaRPr lang="en-GB" dirty="0"/>
          </a:p>
        </p:txBody>
      </p:sp>
    </p:spTree>
    <p:extLst>
      <p:ext uri="{BB962C8B-B14F-4D97-AF65-F5344CB8AC3E}">
        <p14:creationId xmlns:p14="http://schemas.microsoft.com/office/powerpoint/2010/main" val="2404797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6C510E-D29D-4B08-B1D1-9E3032BC8FC1}" type="slidenum">
              <a:rPr lang="en-GB" smtClean="0"/>
              <a:t>1</a:t>
            </a:fld>
            <a:endParaRPr lang="en-GB" dirty="0"/>
          </a:p>
        </p:txBody>
      </p:sp>
    </p:spTree>
    <p:extLst>
      <p:ext uri="{BB962C8B-B14F-4D97-AF65-F5344CB8AC3E}">
        <p14:creationId xmlns:p14="http://schemas.microsoft.com/office/powerpoint/2010/main" val="1541104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Short term</a:t>
            </a:r>
            <a:endParaRPr lang="en-GB" b="0" dirty="0" smtClean="0"/>
          </a:p>
          <a:p>
            <a:r>
              <a:rPr lang="en-GB" b="0" dirty="0" smtClean="0"/>
              <a:t>Refer to slide – about improving quality of reverts.</a:t>
            </a:r>
            <a:endParaRPr lang="en-GB" b="1" dirty="0" smtClean="0"/>
          </a:p>
          <a:p>
            <a:endParaRPr lang="en-GB" b="1" dirty="0" smtClean="0"/>
          </a:p>
          <a:p>
            <a:r>
              <a:rPr lang="en-GB" b="1" dirty="0" smtClean="0"/>
              <a:t>Long term</a:t>
            </a:r>
          </a:p>
          <a:p>
            <a:endParaRPr lang="en-GB" dirty="0" smtClean="0"/>
          </a:p>
          <a:p>
            <a:r>
              <a:rPr lang="en-GB" dirty="0" smtClean="0"/>
              <a:t>Micropelletising</a:t>
            </a:r>
            <a:r>
              <a:rPr lang="en-GB" baseline="0" dirty="0" smtClean="0"/>
              <a:t> dusts allows them to be handled more easily and reduces the risk of dust lift-off from our site. They are a consistent product which helps the sinter plant better plan their ore beds. Micropellets are also much less likely to be lost from the sinter strand via their gas collection system than fine dusts.</a:t>
            </a:r>
            <a:endParaRPr lang="en-GB" dirty="0" smtClean="0"/>
          </a:p>
          <a:p>
            <a:endParaRPr lang="en-GB" dirty="0" smtClean="0"/>
          </a:p>
          <a:p>
            <a:r>
              <a:rPr lang="en-GB" dirty="0" smtClean="0"/>
              <a:t>We</a:t>
            </a:r>
            <a:r>
              <a:rPr lang="en-GB" baseline="0" dirty="0" smtClean="0"/>
              <a:t> are exploring a range of alternative material handling techniques that could allow us to reduce the proportion of fine (&lt;12mm) lime particles in our raw material stream. Simultaneously, we are looking at options to capture lime fines if it is not possible to eliminate them. These can then be utilised as a lime replacement elsewhere in the integrated works.</a:t>
            </a:r>
            <a:endParaRPr lang="en-GB" dirty="0" smtClean="0"/>
          </a:p>
          <a:p>
            <a:endParaRPr lang="en-GB" dirty="0" smtClean="0"/>
          </a:p>
          <a:p>
            <a:r>
              <a:rPr lang="en-GB" dirty="0" smtClean="0"/>
              <a:t>Revert washing</a:t>
            </a:r>
            <a:r>
              <a:rPr lang="en-GB" baseline="0" dirty="0" smtClean="0"/>
              <a:t> removes chloride &amp; hence reduces dioxin levels to meet legal standards.</a:t>
            </a:r>
          </a:p>
          <a:p>
            <a:endParaRPr lang="en-GB" baseline="0" dirty="0" smtClean="0"/>
          </a:p>
          <a:p>
            <a:r>
              <a:rPr lang="en-GB" b="1" baseline="0" dirty="0" smtClean="0"/>
              <a:t>Alternative technologies</a:t>
            </a:r>
            <a:endParaRPr lang="en-GB" b="0" baseline="0" dirty="0" smtClean="0"/>
          </a:p>
          <a:p>
            <a:r>
              <a:rPr lang="en-GB" b="0" baseline="0" dirty="0" smtClean="0"/>
              <a:t>If pressed, explain we have been looking at kilns/rotary hearth options but this is preliminary work.</a:t>
            </a:r>
            <a:endParaRPr lang="en-GB" b="1" baseline="0" dirty="0" smtClean="0"/>
          </a:p>
          <a:p>
            <a:endParaRPr lang="en-GB" dirty="0"/>
          </a:p>
        </p:txBody>
      </p:sp>
      <p:sp>
        <p:nvSpPr>
          <p:cNvPr id="4" name="Slide Number Placeholder 3"/>
          <p:cNvSpPr>
            <a:spLocks noGrp="1"/>
          </p:cNvSpPr>
          <p:nvPr>
            <p:ph type="sldNum" sz="quarter" idx="10"/>
          </p:nvPr>
        </p:nvSpPr>
        <p:spPr/>
        <p:txBody>
          <a:bodyPr/>
          <a:lstStyle/>
          <a:p>
            <a:fld id="{AA6C510E-D29D-4B08-B1D1-9E3032BC8FC1}" type="slidenum">
              <a:rPr lang="en-GB" smtClean="0"/>
              <a:t>10</a:t>
            </a:fld>
            <a:endParaRPr lang="en-GB" dirty="0"/>
          </a:p>
        </p:txBody>
      </p:sp>
    </p:spTree>
    <p:extLst>
      <p:ext uri="{BB962C8B-B14F-4D97-AF65-F5344CB8AC3E}">
        <p14:creationId xmlns:p14="http://schemas.microsoft.com/office/powerpoint/2010/main" val="509523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Today I intend to cover, briefly,</a:t>
            </a:r>
            <a:r>
              <a:rPr lang="en-GB" baseline="0" dirty="0" smtClean="0"/>
              <a:t> how we manage wastes and reverts at our BOF Plant in Scunthorpe.</a:t>
            </a:r>
          </a:p>
          <a:p>
            <a:endParaRPr lang="en-GB" baseline="0" dirty="0" smtClean="0"/>
          </a:p>
          <a:p>
            <a:r>
              <a:rPr lang="en-GB" baseline="0" dirty="0" smtClean="0"/>
              <a:t>I shall start by giving a short overview of the Scunthorpe works, which has a great deal of history and was operated in times when the steel industry and environmental regulations and waste management practices were certainly not what they are today.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53027D33-7200-7C40-B6C8-BB209BDB8733}" type="slidenum">
              <a:rPr lang="en-US" altLang="en-US" smtClean="0"/>
              <a:pPr>
                <a:defRPr/>
              </a:pPr>
              <a:t>2</a:t>
            </a:fld>
            <a:endParaRPr lang="en-US" altLang="en-US" dirty="0"/>
          </a:p>
        </p:txBody>
      </p:sp>
    </p:spTree>
    <p:extLst>
      <p:ext uri="{BB962C8B-B14F-4D97-AF65-F5344CB8AC3E}">
        <p14:creationId xmlns:p14="http://schemas.microsoft.com/office/powerpoint/2010/main" val="596912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British</a:t>
            </a:r>
            <a:r>
              <a:rPr lang="en-GB" baseline="0" dirty="0" smtClean="0"/>
              <a:t> Steel’s </a:t>
            </a:r>
            <a:r>
              <a:rPr lang="en-GB" dirty="0" smtClean="0"/>
              <a:t>Scunthorpe works is located in North Lincolnshire, in England’s East Midlands.</a:t>
            </a:r>
            <a:r>
              <a:rPr lang="en-GB" baseline="0" dirty="0" smtClean="0"/>
              <a:t> The works is situated on extensive deposits of low-grade ironstone, which were the original reason for ironmaking establishing itself in the area. The works is located around 10 miles inland from the Humber Estuary, which is home to one of England’s largest port complexes. </a:t>
            </a:r>
            <a:endParaRPr lang="en-GB" dirty="0"/>
          </a:p>
        </p:txBody>
      </p:sp>
      <p:sp>
        <p:nvSpPr>
          <p:cNvPr id="4" name="Slide Number Placeholder 3"/>
          <p:cNvSpPr>
            <a:spLocks noGrp="1"/>
          </p:cNvSpPr>
          <p:nvPr>
            <p:ph type="sldNum" sz="quarter" idx="10"/>
          </p:nvPr>
        </p:nvSpPr>
        <p:spPr/>
        <p:txBody>
          <a:bodyPr/>
          <a:lstStyle/>
          <a:p>
            <a:pPr>
              <a:defRPr/>
            </a:pPr>
            <a:fld id="{53027D33-7200-7C40-B6C8-BB209BDB8733}" type="slidenum">
              <a:rPr lang="en-US" altLang="en-US" smtClean="0"/>
              <a:pPr>
                <a:defRPr/>
              </a:pPr>
              <a:t>3</a:t>
            </a:fld>
            <a:endParaRPr lang="en-US" altLang="en-US" dirty="0"/>
          </a:p>
        </p:txBody>
      </p:sp>
    </p:spTree>
    <p:extLst>
      <p:ext uri="{BB962C8B-B14F-4D97-AF65-F5344CB8AC3E}">
        <p14:creationId xmlns:p14="http://schemas.microsoft.com/office/powerpoint/2010/main" val="1265382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Scunthorpe was a farming</a:t>
            </a:r>
            <a:r>
              <a:rPr lang="en-GB" baseline="0" dirty="0" smtClean="0"/>
              <a:t> area until the late 19</a:t>
            </a:r>
            <a:r>
              <a:rPr lang="en-GB" baseline="30000" dirty="0" smtClean="0"/>
              <a:t>th</a:t>
            </a:r>
            <a:r>
              <a:rPr lang="en-GB" baseline="0" dirty="0" smtClean="0"/>
              <a:t> century, when the local ironstone began to be exploited at an industrial scale. The first local blast furnace opened in 1864, and over time a series of local iron and steelmakers established themselves in the area. When the British government nationalised the steel industry in 1967, three large integrated works in the town joined the then British Steel Corporation.</a:t>
            </a:r>
          </a:p>
          <a:p>
            <a:endParaRPr lang="en-GB" baseline="0" dirty="0" smtClean="0"/>
          </a:p>
          <a:p>
            <a:r>
              <a:rPr lang="en-GB" baseline="0" dirty="0" smtClean="0"/>
              <a:t>Over time, the steelworks were rationalised. In 1988 the British Steel Corporation was privatised and in 1999 merged to become Corus. Corus was bought by Tata Steel in 2007. </a:t>
            </a:r>
          </a:p>
          <a:p>
            <a:endParaRPr lang="en-GB" baseline="0" dirty="0" smtClean="0"/>
          </a:p>
          <a:p>
            <a:r>
              <a:rPr lang="en-GB" baseline="0" dirty="0" smtClean="0"/>
              <a:t>In 2016 our new company, British Steel Ltd, was formed when Tata’s Long Products Europe division was sold. The Scunthorpe Integrated Iron &amp; Steelworks is British Steel’s only integrated works; we also own a number of mills elsewhere in the UK and Europe. </a:t>
            </a:r>
          </a:p>
          <a:p>
            <a:endParaRPr lang="en-GB" baseline="0" dirty="0" smtClean="0"/>
          </a:p>
          <a:p>
            <a:r>
              <a:rPr lang="en-GB" baseline="0" dirty="0" smtClean="0"/>
              <a:t>Elsewhere on the works, we operate coke ovens, four blast furnaces and two mills.</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pPr>
              <a:defRPr/>
            </a:pPr>
            <a:fld id="{53027D33-7200-7C40-B6C8-BB209BDB8733}" type="slidenum">
              <a:rPr lang="en-US" altLang="en-US" smtClean="0"/>
              <a:pPr>
                <a:defRPr/>
              </a:pPr>
              <a:t>4</a:t>
            </a:fld>
            <a:endParaRPr lang="en-US" altLang="en-US" dirty="0"/>
          </a:p>
        </p:txBody>
      </p:sp>
    </p:spTree>
    <p:extLst>
      <p:ext uri="{BB962C8B-B14F-4D97-AF65-F5344CB8AC3E}">
        <p14:creationId xmlns:p14="http://schemas.microsoft.com/office/powerpoint/2010/main" val="4235379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t>This</a:t>
            </a:r>
            <a:r>
              <a:rPr lang="en-GB" sz="1000" baseline="0" dirty="0" smtClean="0"/>
              <a:t> table show the main wastes and revert materials generated at our BOF Plant. I have a single slide on how we manage wastes but have a little more detail on Steel Slag, Dusts &amp; Slurries. All metal is recycled internally in the plant as a replacement for purchased scrap &amp; as such I haven’t made any further reference to it.</a:t>
            </a:r>
            <a:endParaRPr lang="en-GB" sz="1000" dirty="0"/>
          </a:p>
        </p:txBody>
      </p:sp>
      <p:sp>
        <p:nvSpPr>
          <p:cNvPr id="4" name="Slide Number Placeholder 3"/>
          <p:cNvSpPr>
            <a:spLocks noGrp="1"/>
          </p:cNvSpPr>
          <p:nvPr>
            <p:ph type="sldNum" sz="quarter" idx="10"/>
          </p:nvPr>
        </p:nvSpPr>
        <p:spPr/>
        <p:txBody>
          <a:bodyPr/>
          <a:lstStyle/>
          <a:p>
            <a:fld id="{AA6C510E-D29D-4B08-B1D1-9E3032BC8FC1}" type="slidenum">
              <a:rPr lang="en-GB" smtClean="0"/>
              <a:t>5</a:t>
            </a:fld>
            <a:endParaRPr lang="en-GB" dirty="0"/>
          </a:p>
        </p:txBody>
      </p:sp>
    </p:spTree>
    <p:extLst>
      <p:ext uri="{BB962C8B-B14F-4D97-AF65-F5344CB8AC3E}">
        <p14:creationId xmlns:p14="http://schemas.microsoft.com/office/powerpoint/2010/main" val="1301979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British Steel Scunthorpe we segregate the key recyclable materials as</a:t>
            </a:r>
            <a:r>
              <a:rPr lang="en-GB" baseline="0" dirty="0" smtClean="0"/>
              <a:t> detailed which are sold in to the waste market. Any residual waste is sent to a reprocessor (at cost) where it is turned in to a solid recovered fuel and supplied to cement kilns.</a:t>
            </a:r>
          </a:p>
          <a:p>
            <a:endParaRPr lang="en-GB" baseline="0" dirty="0" smtClean="0"/>
          </a:p>
          <a:p>
            <a:r>
              <a:rPr lang="en-GB" baseline="0" dirty="0" smtClean="0"/>
              <a:t>By forming partnerships with market leading waste management companies we have managed to reduced landfill disposal to just 272t in </a:t>
            </a:r>
            <a:r>
              <a:rPr lang="en-GB" baseline="0" dirty="0" smtClean="0"/>
              <a:t>2018.</a:t>
            </a:r>
            <a:endParaRPr lang="en-GB" baseline="0" dirty="0" smtClean="0"/>
          </a:p>
          <a:p>
            <a:endParaRPr lang="en-GB" baseline="0" dirty="0" smtClean="0"/>
          </a:p>
          <a:p>
            <a:r>
              <a:rPr lang="en-GB" baseline="0" dirty="0" smtClean="0"/>
              <a:t>This said we know we can still do much more by focussing on waste minimisation (reduce packaging etc.) and improving our internal segregation at source and hence further reducing waste management costs.</a:t>
            </a:r>
          </a:p>
          <a:p>
            <a:r>
              <a:rPr lang="en-GB" baseline="0" dirty="0" smtClean="0"/>
              <a:t>Additionally we are relentless in our efforts to increase revenues from the waste materials we generate (this month increased average oil disposal revenues by &gt;30% through changing supplier &amp; better segregation).</a:t>
            </a:r>
            <a:endParaRPr lang="en-GB" dirty="0"/>
          </a:p>
        </p:txBody>
      </p:sp>
      <p:sp>
        <p:nvSpPr>
          <p:cNvPr id="4" name="Slide Number Placeholder 3"/>
          <p:cNvSpPr>
            <a:spLocks noGrp="1"/>
          </p:cNvSpPr>
          <p:nvPr>
            <p:ph type="sldNum" sz="quarter" idx="10"/>
          </p:nvPr>
        </p:nvSpPr>
        <p:spPr/>
        <p:txBody>
          <a:bodyPr/>
          <a:lstStyle/>
          <a:p>
            <a:fld id="{AA6C510E-D29D-4B08-B1D1-9E3032BC8FC1}" type="slidenum">
              <a:rPr lang="en-GB" smtClean="0"/>
              <a:t>6</a:t>
            </a:fld>
            <a:endParaRPr lang="en-GB" dirty="0"/>
          </a:p>
        </p:txBody>
      </p:sp>
    </p:spTree>
    <p:extLst>
      <p:ext uri="{BB962C8B-B14F-4D97-AF65-F5344CB8AC3E}">
        <p14:creationId xmlns:p14="http://schemas.microsoft.com/office/powerpoint/2010/main" val="443562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Desulph</a:t>
            </a:r>
            <a:r>
              <a:rPr lang="en-GB" baseline="0" dirty="0" smtClean="0"/>
              <a:t> Skim slag = c20kg/t hot metal this is removed from plant whilst hot and sent to the metal recovery plant to be weathered prior to processing to recover the iron.</a:t>
            </a:r>
          </a:p>
          <a:p>
            <a:endParaRPr lang="en-GB" baseline="0" dirty="0" smtClean="0"/>
          </a:p>
          <a:p>
            <a:r>
              <a:rPr lang="en-GB" baseline="0" dirty="0" smtClean="0"/>
              <a:t>Vessel slag = c80kg/t Liquid Steel is poured from slag pots in to pit adjacent to the BOF plant and is water cooled. When cool this material is taken to the metal recovery plant where the metal is mechanically removed and returned to the scrap bay and the demetalled slag is sent to a 3</a:t>
            </a:r>
            <a:r>
              <a:rPr lang="en-GB" baseline="30000" dirty="0" smtClean="0"/>
              <a:t>rd</a:t>
            </a:r>
            <a:r>
              <a:rPr lang="en-GB" baseline="0" dirty="0" smtClean="0"/>
              <a:t> party vendor.</a:t>
            </a:r>
          </a:p>
          <a:p>
            <a:endParaRPr lang="en-GB" dirty="0" smtClean="0"/>
          </a:p>
          <a:p>
            <a:r>
              <a:rPr lang="en-GB" dirty="0" smtClean="0"/>
              <a:t>Vessel</a:t>
            </a:r>
            <a:r>
              <a:rPr lang="en-GB" baseline="0" dirty="0" smtClean="0"/>
              <a:t> slag is crushed, sized and left to ‘w</a:t>
            </a:r>
            <a:r>
              <a:rPr lang="en-GB" dirty="0" smtClean="0"/>
              <a:t>eather’ </a:t>
            </a:r>
            <a:r>
              <a:rPr lang="en-GB" baseline="0" dirty="0" smtClean="0"/>
              <a:t>by the 3</a:t>
            </a:r>
            <a:r>
              <a:rPr lang="en-GB" baseline="30000" dirty="0" smtClean="0"/>
              <a:t>rd</a:t>
            </a:r>
            <a:r>
              <a:rPr lang="en-GB" baseline="0" dirty="0" smtClean="0"/>
              <a:t> party vendor </a:t>
            </a:r>
            <a:r>
              <a:rPr lang="en-GB" dirty="0" smtClean="0"/>
              <a:t>to allow</a:t>
            </a:r>
            <a:r>
              <a:rPr lang="en-GB" baseline="0" dirty="0" smtClean="0"/>
              <a:t> free lime to hydrate. This material is coated with bitumen and used for road surfacing.</a:t>
            </a:r>
            <a:endParaRPr lang="en-GB" dirty="0"/>
          </a:p>
        </p:txBody>
      </p:sp>
      <p:sp>
        <p:nvSpPr>
          <p:cNvPr id="4" name="Slide Number Placeholder 3"/>
          <p:cNvSpPr>
            <a:spLocks noGrp="1"/>
          </p:cNvSpPr>
          <p:nvPr>
            <p:ph type="sldNum" sz="quarter" idx="10"/>
          </p:nvPr>
        </p:nvSpPr>
        <p:spPr/>
        <p:txBody>
          <a:bodyPr/>
          <a:lstStyle/>
          <a:p>
            <a:fld id="{AA6C510E-D29D-4B08-B1D1-9E3032BC8FC1}" type="slidenum">
              <a:rPr lang="en-GB" smtClean="0"/>
              <a:t>7</a:t>
            </a:fld>
            <a:endParaRPr lang="en-GB" dirty="0"/>
          </a:p>
        </p:txBody>
      </p:sp>
    </p:spTree>
    <p:extLst>
      <p:ext uri="{BB962C8B-B14F-4D97-AF65-F5344CB8AC3E}">
        <p14:creationId xmlns:p14="http://schemas.microsoft.com/office/powerpoint/2010/main" val="1208861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 the BOF we produce a variety of dusts that are extracted from our gas cleaning systems in solid form. Some of these are mainly lime – others are more metallic.</a:t>
            </a:r>
          </a:p>
          <a:p>
            <a:endParaRPr lang="en-US" dirty="0" smtClean="0"/>
          </a:p>
          <a:p>
            <a:r>
              <a:rPr lang="en-US" dirty="0" smtClean="0"/>
              <a:t>We aim to send the maximum amount of high lime dusts possible back to our sinter plant, as a lime replacement, and are only constrained by alloy contamination (zinc, lead, cadmium etc.). We sample and analyse our dusts regularly to establish their contents using XRF. The first time we did this we sent our samples for XRD, which allows us to know what form the alloy is present in. This helps ensure we don’t send anything to our sinter plant that would cause them problems.</a:t>
            </a:r>
          </a:p>
          <a:p>
            <a:endParaRPr lang="en-GB" dirty="0"/>
          </a:p>
        </p:txBody>
      </p:sp>
      <p:sp>
        <p:nvSpPr>
          <p:cNvPr id="4" name="Slide Number Placeholder 3"/>
          <p:cNvSpPr>
            <a:spLocks noGrp="1"/>
          </p:cNvSpPr>
          <p:nvPr>
            <p:ph type="sldNum" sz="quarter" idx="10"/>
          </p:nvPr>
        </p:nvSpPr>
        <p:spPr/>
        <p:txBody>
          <a:bodyPr/>
          <a:lstStyle/>
          <a:p>
            <a:fld id="{AA6C510E-D29D-4B08-B1D1-9E3032BC8FC1}" type="slidenum">
              <a:rPr lang="en-GB" smtClean="0"/>
              <a:t>8</a:t>
            </a:fld>
            <a:endParaRPr lang="en-GB" dirty="0"/>
          </a:p>
        </p:txBody>
      </p:sp>
    </p:spTree>
    <p:extLst>
      <p:ext uri="{BB962C8B-B14F-4D97-AF65-F5344CB8AC3E}">
        <p14:creationId xmlns:p14="http://schemas.microsoft.com/office/powerpoint/2010/main" val="1777474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Briquettes flux</a:t>
            </a:r>
            <a:r>
              <a:rPr lang="en-GB" baseline="0" dirty="0" smtClean="0"/>
              <a:t> early in the blow. However, due to their cooling effect using briquettes restricts the ability to reduce hot metal and increase scrap charge. For every 1 tonne of briquettes we reduce scrap charge by 2 tonnes.</a:t>
            </a:r>
          </a:p>
          <a:p>
            <a:endParaRPr lang="en-GB" baseline="0" dirty="0" smtClean="0"/>
          </a:p>
          <a:p>
            <a:r>
              <a:rPr lang="en-GB" baseline="0" dirty="0" smtClean="0"/>
              <a:t>Dusts that are high in alloys are sold into other non-ferrous processes.</a:t>
            </a:r>
          </a:p>
          <a:p>
            <a:endParaRPr lang="en-GB" baseline="0" dirty="0" smtClean="0"/>
          </a:p>
          <a:p>
            <a:r>
              <a:rPr lang="en-GB" baseline="0" dirty="0" smtClean="0"/>
              <a:t>Where we have dusts that are mixtures of metallics and lime, we seek to blend these to a specification suitable for our sinter plant.</a:t>
            </a:r>
          </a:p>
          <a:p>
            <a:endParaRPr lang="en-GB" baseline="0" dirty="0" smtClean="0"/>
          </a:p>
          <a:p>
            <a:r>
              <a:rPr lang="en-GB" baseline="0" dirty="0" smtClean="0"/>
              <a:t>The main problem we encounter is revert streams becoming contaminated with non-dusts within the BOF plant, which means we have to double-handle material.</a:t>
            </a:r>
            <a:endParaRPr lang="en-GB" dirty="0"/>
          </a:p>
        </p:txBody>
      </p:sp>
      <p:sp>
        <p:nvSpPr>
          <p:cNvPr id="4" name="Slide Number Placeholder 3"/>
          <p:cNvSpPr>
            <a:spLocks noGrp="1"/>
          </p:cNvSpPr>
          <p:nvPr>
            <p:ph type="sldNum" sz="quarter" idx="10"/>
          </p:nvPr>
        </p:nvSpPr>
        <p:spPr/>
        <p:txBody>
          <a:bodyPr/>
          <a:lstStyle/>
          <a:p>
            <a:fld id="{AA6C510E-D29D-4B08-B1D1-9E3032BC8FC1}" type="slidenum">
              <a:rPr lang="en-GB" smtClean="0"/>
              <a:t>9</a:t>
            </a:fld>
            <a:endParaRPr lang="en-GB" dirty="0"/>
          </a:p>
        </p:txBody>
      </p:sp>
    </p:spTree>
    <p:extLst>
      <p:ext uri="{BB962C8B-B14F-4D97-AF65-F5344CB8AC3E}">
        <p14:creationId xmlns:p14="http://schemas.microsoft.com/office/powerpoint/2010/main" val="2645012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587" r="5660"/>
          <a:stretch/>
        </p:blipFill>
        <p:spPr>
          <a:xfrm>
            <a:off x="0" y="0"/>
            <a:ext cx="9144000" cy="6865566"/>
          </a:xfrm>
          <a:prstGeom prst="rect">
            <a:avLst/>
          </a:prstGeom>
        </p:spPr>
      </p:pic>
      <p:sp>
        <p:nvSpPr>
          <p:cNvPr id="10" name="Rectangle 9"/>
          <p:cNvSpPr/>
          <p:nvPr/>
        </p:nvSpPr>
        <p:spPr>
          <a:xfrm>
            <a:off x="0" y="3643313"/>
            <a:ext cx="9144000" cy="3214687"/>
          </a:xfrm>
          <a:prstGeom prst="rect">
            <a:avLst/>
          </a:prstGeom>
          <a:gradFill>
            <a:gsLst>
              <a:gs pos="100000">
                <a:schemeClr val="accent1">
                  <a:alpha val="81000"/>
                </a:schemeClr>
              </a:gs>
              <a:gs pos="58000">
                <a:schemeClr val="accent1">
                  <a:alpha val="62000"/>
                </a:schemeClr>
              </a:gs>
              <a:gs pos="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82604" y="3773103"/>
            <a:ext cx="6278078" cy="1711283"/>
          </a:xfrm>
          <a:prstGeom prst="rect">
            <a:avLst/>
          </a:prstGeom>
        </p:spPr>
        <p:txBody>
          <a:bodyPr anchor="b">
            <a:normAutofit/>
          </a:bodyPr>
          <a:lstStyle>
            <a:lvl1pPr algn="l">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82604" y="5617010"/>
            <a:ext cx="6278078" cy="408405"/>
          </a:xfrm>
        </p:spPr>
        <p:txBody>
          <a:bodyPr/>
          <a:lstStyle>
            <a:lvl1pPr marL="0" indent="0" algn="l">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52443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Section Break">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08936" y="529390"/>
            <a:ext cx="7510112" cy="760396"/>
          </a:xfrm>
          <a:prstGeom prst="rect">
            <a:avLst/>
          </a:prstGeom>
        </p:spPr>
        <p:txBody>
          <a:bodyPr anchor="t">
            <a:normAutofit/>
          </a:bodyPr>
          <a:lstStyle>
            <a:lvl1pPr algn="l">
              <a:defRPr sz="3200" b="1">
                <a:solidFill>
                  <a:schemeClr val="bg1"/>
                </a:solidFill>
                <a:latin typeface="Arial" charset="0"/>
                <a:ea typeface="Arial" charset="0"/>
                <a:cs typeface="Arial" charset="0"/>
              </a:defRPr>
            </a:lvl1pPr>
          </a:lstStyle>
          <a:p>
            <a:r>
              <a:rPr lang="en-US"/>
              <a:t>Click to edit Master title style</a:t>
            </a:r>
            <a:endParaRPr lang="en-US"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986914" y="3773102"/>
            <a:ext cx="3157086" cy="3084897"/>
          </a:xfrm>
          <a:prstGeom prst="rect">
            <a:avLst/>
          </a:prstGeom>
        </p:spPr>
      </p:pic>
    </p:spTree>
    <p:extLst>
      <p:ext uri="{BB962C8B-B14F-4D97-AF65-F5344CB8AC3E}">
        <p14:creationId xmlns:p14="http://schemas.microsoft.com/office/powerpoint/2010/main" val="101027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Section Break">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986914" y="3773102"/>
            <a:ext cx="3157086" cy="3084897"/>
          </a:xfrm>
          <a:prstGeom prst="rect">
            <a:avLst/>
          </a:prstGeom>
        </p:spPr>
      </p:pic>
      <p:sp>
        <p:nvSpPr>
          <p:cNvPr id="5" name="Title 1"/>
          <p:cNvSpPr>
            <a:spLocks noGrp="1"/>
          </p:cNvSpPr>
          <p:nvPr>
            <p:ph type="ctrTitle"/>
          </p:nvPr>
        </p:nvSpPr>
        <p:spPr>
          <a:xfrm>
            <a:off x="508936" y="529390"/>
            <a:ext cx="7510112" cy="760396"/>
          </a:xfrm>
          <a:prstGeom prst="rect">
            <a:avLst/>
          </a:prstGeom>
        </p:spPr>
        <p:txBody>
          <a:bodyPr anchor="t">
            <a:normAutofit/>
          </a:bodyPr>
          <a:lstStyle>
            <a:lvl1pPr algn="l">
              <a:defRPr sz="3200" b="1">
                <a:solidFill>
                  <a:schemeClr val="bg1"/>
                </a:solidFill>
                <a:latin typeface="Arial" charset="0"/>
                <a:ea typeface="Arial" charset="0"/>
                <a:cs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2110010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Section Break">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986914" y="3773102"/>
            <a:ext cx="3157086" cy="3084897"/>
          </a:xfrm>
          <a:prstGeom prst="rect">
            <a:avLst/>
          </a:prstGeom>
        </p:spPr>
      </p:pic>
      <p:sp>
        <p:nvSpPr>
          <p:cNvPr id="5" name="Title 1"/>
          <p:cNvSpPr>
            <a:spLocks noGrp="1"/>
          </p:cNvSpPr>
          <p:nvPr>
            <p:ph type="ctrTitle"/>
          </p:nvPr>
        </p:nvSpPr>
        <p:spPr>
          <a:xfrm>
            <a:off x="508936" y="529390"/>
            <a:ext cx="7510112" cy="760396"/>
          </a:xfrm>
          <a:prstGeom prst="rect">
            <a:avLst/>
          </a:prstGeom>
        </p:spPr>
        <p:txBody>
          <a:bodyPr anchor="t">
            <a:normAutofit/>
          </a:bodyPr>
          <a:lstStyle>
            <a:lvl1pPr algn="l">
              <a:defRPr sz="3200" b="1">
                <a:solidFill>
                  <a:schemeClr val="bg1"/>
                </a:solidFill>
                <a:latin typeface="Arial" charset="0"/>
                <a:ea typeface="Arial" charset="0"/>
                <a:cs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1399125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_Section Break">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508936" y="529390"/>
            <a:ext cx="7510112" cy="760396"/>
          </a:xfrm>
          <a:prstGeom prst="rect">
            <a:avLst/>
          </a:prstGeom>
        </p:spPr>
        <p:txBody>
          <a:bodyPr anchor="t">
            <a:normAutofit/>
          </a:bodyPr>
          <a:lstStyle>
            <a:lvl1pPr algn="l">
              <a:defRPr sz="3200" b="1">
                <a:solidFill>
                  <a:srgbClr val="22323C"/>
                </a:solidFill>
                <a:latin typeface="Arial" charset="0"/>
                <a:ea typeface="Arial" charset="0"/>
                <a:cs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1899894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9_Section Break">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894848" y="3043989"/>
            <a:ext cx="7354303" cy="770022"/>
          </a:xfrm>
          <a:prstGeom prst="rect">
            <a:avLst/>
          </a:prstGeom>
        </p:spPr>
        <p:txBody>
          <a:bodyPr anchor="t">
            <a:noAutofit/>
          </a:bodyPr>
          <a:lstStyle>
            <a:lvl1pPr algn="ctr">
              <a:defRPr sz="32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57085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0_Section Break">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p:nvPr>
        </p:nvSpPr>
        <p:spPr>
          <a:xfrm>
            <a:off x="894848" y="3043989"/>
            <a:ext cx="7354303" cy="770022"/>
          </a:xfrm>
          <a:prstGeom prst="rect">
            <a:avLst/>
          </a:prstGeom>
        </p:spPr>
        <p:txBody>
          <a:bodyPr anchor="t">
            <a:noAutofit/>
          </a:bodyPr>
          <a:lstStyle>
            <a:lvl1pPr algn="ctr">
              <a:defRPr sz="32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975374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1_Section Break">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p:nvPr>
        </p:nvSpPr>
        <p:spPr>
          <a:xfrm>
            <a:off x="894848" y="3043989"/>
            <a:ext cx="7354303" cy="770022"/>
          </a:xfrm>
          <a:prstGeom prst="rect">
            <a:avLst/>
          </a:prstGeom>
        </p:spPr>
        <p:txBody>
          <a:bodyPr anchor="t">
            <a:noAutofit/>
          </a:bodyPr>
          <a:lstStyle>
            <a:lvl1pPr algn="ctr">
              <a:defRPr sz="32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571406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2_Section Break">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ctrTitle"/>
          </p:nvPr>
        </p:nvSpPr>
        <p:spPr>
          <a:xfrm>
            <a:off x="894848" y="3043989"/>
            <a:ext cx="7354303" cy="770022"/>
          </a:xfrm>
          <a:prstGeom prst="rect">
            <a:avLst/>
          </a:prstGeom>
        </p:spPr>
        <p:txBody>
          <a:bodyPr anchor="t">
            <a:noAutofit/>
          </a:bodyPr>
          <a:lstStyle>
            <a:lvl1pPr algn="ctr">
              <a:defRPr sz="3200">
                <a:solidFill>
                  <a:srgbClr val="22323C"/>
                </a:solidFill>
              </a:defRPr>
            </a:lvl1pPr>
          </a:lstStyle>
          <a:p>
            <a:r>
              <a:rPr lang="en-US"/>
              <a:t>Click to edit Master title style</a:t>
            </a:r>
            <a:endParaRPr lang="en-US" dirty="0"/>
          </a:p>
        </p:txBody>
      </p:sp>
    </p:spTree>
    <p:extLst>
      <p:ext uri="{BB962C8B-B14F-4D97-AF65-F5344CB8AC3E}">
        <p14:creationId xmlns:p14="http://schemas.microsoft.com/office/powerpoint/2010/main" val="1292485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3_End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46856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4_End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52239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r>
              <a:rPr lang="en-US"/>
              <a:t>Edit Master text styles</a:t>
            </a:r>
          </a:p>
        </p:txBody>
      </p:sp>
      <p:sp>
        <p:nvSpPr>
          <p:cNvPr id="5" name="Footer Placeholder 4"/>
          <p:cNvSpPr>
            <a:spLocks noGrp="1"/>
          </p:cNvSpPr>
          <p:nvPr>
            <p:ph type="ftr" sz="quarter" idx="11"/>
          </p:nvPr>
        </p:nvSpPr>
        <p:spPr>
          <a:xfrm>
            <a:off x="3028950" y="6356351"/>
            <a:ext cx="5171774"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409149" y="6356351"/>
            <a:ext cx="385009" cy="365125"/>
          </a:xfrm>
          <a:prstGeom prst="rect">
            <a:avLst/>
          </a:prstGeom>
        </p:spPr>
        <p:txBody>
          <a:bodyPr/>
          <a:lstStyle/>
          <a:p>
            <a:fld id="{A175A416-558D-D54F-A62F-63BEB4DBA009}" type="slidenum">
              <a:rPr lang="en-US" smtClean="0"/>
              <a:t>‹#›</a:t>
            </a:fld>
            <a:endParaRPr lang="en-US" dirty="0"/>
          </a:p>
        </p:txBody>
      </p:sp>
      <p:sp>
        <p:nvSpPr>
          <p:cNvPr id="7" name="Title 1"/>
          <p:cNvSpPr>
            <a:spLocks noGrp="1"/>
          </p:cNvSpPr>
          <p:nvPr>
            <p:ph type="title"/>
          </p:nvPr>
        </p:nvSpPr>
        <p:spPr>
          <a:xfrm>
            <a:off x="298383" y="365125"/>
            <a:ext cx="8460605" cy="549275"/>
          </a:xfrm>
        </p:spPr>
        <p:txBody>
          <a:bodyPr/>
          <a:lstStyle/>
          <a:p>
            <a:r>
              <a:rPr lang="en-US"/>
              <a:t>Click to edit Master title style</a:t>
            </a:r>
            <a:endParaRPr lang="en-US" dirty="0"/>
          </a:p>
        </p:txBody>
      </p:sp>
    </p:spTree>
    <p:extLst>
      <p:ext uri="{BB962C8B-B14F-4D97-AF65-F5344CB8AC3E}">
        <p14:creationId xmlns:p14="http://schemas.microsoft.com/office/powerpoint/2010/main" val="1578492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Title and Bullet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298385" y="365129"/>
            <a:ext cx="8460605" cy="549275"/>
          </a:xfrm>
        </p:spPr>
        <p:txBody>
          <a:bodyPr/>
          <a:lstStyle/>
          <a:p>
            <a:r>
              <a:rPr lang="en-US" smtClean="0"/>
              <a:t>Click to edit Master title style</a:t>
            </a:r>
            <a:endParaRPr lang="en-US"/>
          </a:p>
        </p:txBody>
      </p:sp>
      <p:sp>
        <p:nvSpPr>
          <p:cNvPr id="4" name="Footer Placeholder 4"/>
          <p:cNvSpPr>
            <a:spLocks noGrp="1"/>
          </p:cNvSpPr>
          <p:nvPr>
            <p:ph type="ftr" sz="quarter" idx="10"/>
          </p:nvPr>
        </p:nvSpPr>
        <p:spPr>
          <a:xfrm>
            <a:off x="3028952" y="6356354"/>
            <a:ext cx="5172075" cy="365125"/>
          </a:xfrm>
          <a:prstGeom prst="rect">
            <a:avLst/>
          </a:prstGeom>
        </p:spPr>
        <p:txBody>
          <a:bodyPr/>
          <a:lstStyle>
            <a:lvl1pPr>
              <a:defRPr/>
            </a:lvl1pPr>
          </a:lstStyle>
          <a:p>
            <a:pPr>
              <a:defRPr/>
            </a:pPr>
            <a:endParaRPr lang="en-US" dirty="0"/>
          </a:p>
        </p:txBody>
      </p:sp>
      <p:sp>
        <p:nvSpPr>
          <p:cNvPr id="5" name="Slide Number Placeholder 5"/>
          <p:cNvSpPr>
            <a:spLocks noGrp="1"/>
          </p:cNvSpPr>
          <p:nvPr>
            <p:ph type="sldNum" sz="quarter" idx="11"/>
          </p:nvPr>
        </p:nvSpPr>
        <p:spPr>
          <a:xfrm>
            <a:off x="8408988" y="6356354"/>
            <a:ext cx="385762" cy="365125"/>
          </a:xfrm>
          <a:prstGeom prst="rect">
            <a:avLst/>
          </a:prstGeom>
        </p:spPr>
        <p:txBody>
          <a:bodyPr/>
          <a:lstStyle>
            <a:lvl1pPr>
              <a:defRPr/>
            </a:lvl1pPr>
          </a:lstStyle>
          <a:p>
            <a:pPr>
              <a:defRPr/>
            </a:pPr>
            <a:fld id="{A6626BB9-A3DE-6549-8169-CDAD0F0C7438}" type="slidenum">
              <a:rPr lang="en-US" altLang="en-US"/>
              <a:pPr>
                <a:defRPr/>
              </a:pPr>
              <a:t>‹#›</a:t>
            </a:fld>
            <a:endParaRPr lang="en-US" altLang="en-US" dirty="0"/>
          </a:p>
        </p:txBody>
      </p:sp>
    </p:spTree>
    <p:extLst>
      <p:ext uri="{BB962C8B-B14F-4D97-AF65-F5344CB8AC3E}">
        <p14:creationId xmlns:p14="http://schemas.microsoft.com/office/powerpoint/2010/main" val="3231183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Back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2223" cy="6858000"/>
          </a:xfrm>
          <a:prstGeom prst="rect">
            <a:avLst/>
          </a:prstGeom>
        </p:spPr>
      </p:pic>
    </p:spTree>
    <p:extLst>
      <p:ext uri="{BB962C8B-B14F-4D97-AF65-F5344CB8AC3E}">
        <p14:creationId xmlns:p14="http://schemas.microsoft.com/office/powerpoint/2010/main" val="1723455476"/>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8" name="Rectangle 7"/>
          <p:cNvSpPr/>
          <p:nvPr/>
        </p:nvSpPr>
        <p:spPr>
          <a:xfrm>
            <a:off x="0" y="0"/>
            <a:ext cx="9144000" cy="6032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lvl1pPr marL="0" indent="0">
              <a:buNone/>
              <a:defRPr>
                <a:solidFill>
                  <a:schemeClr val="bg1"/>
                </a:solidFill>
              </a:defRPr>
            </a:lvl1pPr>
          </a:lstStyle>
          <a:p>
            <a:pPr lvl="0"/>
            <a:r>
              <a:rPr lang="en-US"/>
              <a:t>Edit Master text styles</a:t>
            </a:r>
          </a:p>
        </p:txBody>
      </p:sp>
      <p:sp>
        <p:nvSpPr>
          <p:cNvPr id="5" name="Footer Placeholder 4"/>
          <p:cNvSpPr>
            <a:spLocks noGrp="1"/>
          </p:cNvSpPr>
          <p:nvPr>
            <p:ph type="ftr" sz="quarter" idx="11"/>
          </p:nvPr>
        </p:nvSpPr>
        <p:spPr>
          <a:xfrm>
            <a:off x="3028950" y="6356351"/>
            <a:ext cx="5171774"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409149" y="6356351"/>
            <a:ext cx="385009" cy="365125"/>
          </a:xfrm>
          <a:prstGeom prst="rect">
            <a:avLst/>
          </a:prstGeom>
        </p:spPr>
        <p:txBody>
          <a:bodyPr/>
          <a:lstStyle/>
          <a:p>
            <a:fld id="{A175A416-558D-D54F-A62F-63BEB4DBA009}" type="slidenum">
              <a:rPr lang="en-US" smtClean="0"/>
              <a:t>‹#›</a:t>
            </a:fld>
            <a:endParaRPr lang="en-US" dirty="0"/>
          </a:p>
        </p:txBody>
      </p:sp>
      <p:sp>
        <p:nvSpPr>
          <p:cNvPr id="7" name="Title 1"/>
          <p:cNvSpPr>
            <a:spLocks noGrp="1"/>
          </p:cNvSpPr>
          <p:nvPr>
            <p:ph type="title"/>
          </p:nvPr>
        </p:nvSpPr>
        <p:spPr>
          <a:xfrm>
            <a:off x="298383" y="365125"/>
            <a:ext cx="8460605" cy="549275"/>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92139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Bullet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28950" y="6356351"/>
            <a:ext cx="5171774"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409149" y="6356351"/>
            <a:ext cx="385009" cy="365125"/>
          </a:xfrm>
          <a:prstGeom prst="rect">
            <a:avLst/>
          </a:prstGeom>
        </p:spPr>
        <p:txBody>
          <a:bodyPr/>
          <a:lstStyle/>
          <a:p>
            <a:fld id="{A175A416-558D-D54F-A62F-63BEB4DBA009}" type="slidenum">
              <a:rPr lang="en-US" smtClean="0"/>
              <a:t>‹#›</a:t>
            </a:fld>
            <a:endParaRPr lang="en-US" dirty="0"/>
          </a:p>
        </p:txBody>
      </p:sp>
      <p:sp>
        <p:nvSpPr>
          <p:cNvPr id="7" name="Title 1"/>
          <p:cNvSpPr>
            <a:spLocks noGrp="1"/>
          </p:cNvSpPr>
          <p:nvPr>
            <p:ph type="title"/>
          </p:nvPr>
        </p:nvSpPr>
        <p:spPr>
          <a:xfrm>
            <a:off x="298383" y="365125"/>
            <a:ext cx="8460605" cy="549275"/>
          </a:xfrm>
        </p:spPr>
        <p:txBody>
          <a:bodyPr/>
          <a:lstStyle/>
          <a:p>
            <a:r>
              <a:rPr lang="en-US"/>
              <a:t>Click to edit Master title style</a:t>
            </a:r>
          </a:p>
        </p:txBody>
      </p:sp>
    </p:spTree>
    <p:extLst>
      <p:ext uri="{BB962C8B-B14F-4D97-AF65-F5344CB8AC3E}">
        <p14:creationId xmlns:p14="http://schemas.microsoft.com/office/powerpoint/2010/main" val="569529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nd Bullets">
    <p:spTree>
      <p:nvGrpSpPr>
        <p:cNvPr id="1" name=""/>
        <p:cNvGrpSpPr/>
        <p:nvPr/>
      </p:nvGrpSpPr>
      <p:grpSpPr>
        <a:xfrm>
          <a:off x="0" y="0"/>
          <a:ext cx="0" cy="0"/>
          <a:chOff x="0" y="0"/>
          <a:chExt cx="0" cy="0"/>
        </a:xfrm>
      </p:grpSpPr>
      <p:sp>
        <p:nvSpPr>
          <p:cNvPr id="8" name="Rectangle 7"/>
          <p:cNvSpPr/>
          <p:nvPr/>
        </p:nvSpPr>
        <p:spPr>
          <a:xfrm>
            <a:off x="0" y="0"/>
            <a:ext cx="9144000" cy="6032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28950" y="6356351"/>
            <a:ext cx="5171774"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409149" y="6356351"/>
            <a:ext cx="385009" cy="365125"/>
          </a:xfrm>
          <a:prstGeom prst="rect">
            <a:avLst/>
          </a:prstGeom>
        </p:spPr>
        <p:txBody>
          <a:bodyPr/>
          <a:lstStyle/>
          <a:p>
            <a:fld id="{A175A416-558D-D54F-A62F-63BEB4DBA009}" type="slidenum">
              <a:rPr lang="en-US" smtClean="0"/>
              <a:t>‹#›</a:t>
            </a:fld>
            <a:endParaRPr lang="en-US" dirty="0"/>
          </a:p>
        </p:txBody>
      </p:sp>
      <p:sp>
        <p:nvSpPr>
          <p:cNvPr id="7" name="Title 1"/>
          <p:cNvSpPr>
            <a:spLocks noGrp="1"/>
          </p:cNvSpPr>
          <p:nvPr>
            <p:ph type="title"/>
          </p:nvPr>
        </p:nvSpPr>
        <p:spPr>
          <a:xfrm>
            <a:off x="298383" y="365125"/>
            <a:ext cx="8460605" cy="549275"/>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04314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and Imag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028950" y="6356351"/>
            <a:ext cx="5171774"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409149" y="6356351"/>
            <a:ext cx="385009" cy="365125"/>
          </a:xfrm>
          <a:prstGeom prst="rect">
            <a:avLst/>
          </a:prstGeom>
        </p:spPr>
        <p:txBody>
          <a:bodyPr/>
          <a:lstStyle/>
          <a:p>
            <a:fld id="{A175A416-558D-D54F-A62F-63BEB4DBA009}" type="slidenum">
              <a:rPr lang="en-US" smtClean="0"/>
              <a:t>‹#›</a:t>
            </a:fld>
            <a:endParaRPr lang="en-US" dirty="0"/>
          </a:p>
        </p:txBody>
      </p:sp>
      <p:sp>
        <p:nvSpPr>
          <p:cNvPr id="7" name="Title 1"/>
          <p:cNvSpPr>
            <a:spLocks noGrp="1"/>
          </p:cNvSpPr>
          <p:nvPr>
            <p:ph type="title"/>
          </p:nvPr>
        </p:nvSpPr>
        <p:spPr>
          <a:xfrm>
            <a:off x="298383" y="365125"/>
            <a:ext cx="8460605" cy="549275"/>
          </a:xfrm>
        </p:spPr>
        <p:txBody>
          <a:bodyPr/>
          <a:lstStyle/>
          <a:p>
            <a:r>
              <a:rPr lang="en-US"/>
              <a:t>Click to edit Master title style</a:t>
            </a:r>
          </a:p>
        </p:txBody>
      </p:sp>
      <p:sp>
        <p:nvSpPr>
          <p:cNvPr id="8" name="Picture Placeholder 3"/>
          <p:cNvSpPr>
            <a:spLocks noGrp="1"/>
          </p:cNvSpPr>
          <p:nvPr>
            <p:ph type="pic" sz="quarter" idx="13"/>
          </p:nvPr>
        </p:nvSpPr>
        <p:spPr>
          <a:xfrm>
            <a:off x="4639377" y="1274213"/>
            <a:ext cx="4118861" cy="4597950"/>
          </a:xfrm>
        </p:spPr>
        <p:txBody>
          <a:bodyPr/>
          <a:lstStyle/>
          <a:p>
            <a:r>
              <a:rPr lang="en-US" dirty="0"/>
              <a:t>Click icon to add picture</a:t>
            </a:r>
          </a:p>
        </p:txBody>
      </p:sp>
      <p:sp>
        <p:nvSpPr>
          <p:cNvPr id="3" name="Content Placeholder 2"/>
          <p:cNvSpPr>
            <a:spLocks noGrp="1"/>
          </p:cNvSpPr>
          <p:nvPr>
            <p:ph sz="quarter" idx="14"/>
          </p:nvPr>
        </p:nvSpPr>
        <p:spPr>
          <a:xfrm>
            <a:off x="298450" y="1274213"/>
            <a:ext cx="4119563" cy="4607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58445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Title and Image">
    <p:spTree>
      <p:nvGrpSpPr>
        <p:cNvPr id="1" name=""/>
        <p:cNvGrpSpPr/>
        <p:nvPr/>
      </p:nvGrpSpPr>
      <p:grpSpPr>
        <a:xfrm>
          <a:off x="0" y="0"/>
          <a:ext cx="0" cy="0"/>
          <a:chOff x="0" y="0"/>
          <a:chExt cx="0" cy="0"/>
        </a:xfrm>
      </p:grpSpPr>
      <p:sp>
        <p:nvSpPr>
          <p:cNvPr id="9" name="Rectangle 8"/>
          <p:cNvSpPr/>
          <p:nvPr/>
        </p:nvSpPr>
        <p:spPr>
          <a:xfrm>
            <a:off x="0" y="0"/>
            <a:ext cx="9144000" cy="6032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3028950" y="6356351"/>
            <a:ext cx="5171774"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409149" y="6356351"/>
            <a:ext cx="385009" cy="365125"/>
          </a:xfrm>
          <a:prstGeom prst="rect">
            <a:avLst/>
          </a:prstGeom>
        </p:spPr>
        <p:txBody>
          <a:bodyPr/>
          <a:lstStyle/>
          <a:p>
            <a:fld id="{A175A416-558D-D54F-A62F-63BEB4DBA009}" type="slidenum">
              <a:rPr lang="en-US" smtClean="0"/>
              <a:t>‹#›</a:t>
            </a:fld>
            <a:endParaRPr lang="en-US" dirty="0"/>
          </a:p>
        </p:txBody>
      </p:sp>
      <p:sp>
        <p:nvSpPr>
          <p:cNvPr id="7" name="Title 1"/>
          <p:cNvSpPr>
            <a:spLocks noGrp="1"/>
          </p:cNvSpPr>
          <p:nvPr>
            <p:ph type="title"/>
          </p:nvPr>
        </p:nvSpPr>
        <p:spPr>
          <a:xfrm>
            <a:off x="298383" y="365125"/>
            <a:ext cx="8460605" cy="549275"/>
          </a:xfrm>
        </p:spPr>
        <p:txBody>
          <a:bodyPr/>
          <a:lstStyle>
            <a:lvl1pPr>
              <a:defRPr>
                <a:solidFill>
                  <a:schemeClr val="bg1"/>
                </a:solidFill>
              </a:defRPr>
            </a:lvl1pPr>
          </a:lstStyle>
          <a:p>
            <a:r>
              <a:rPr lang="en-US"/>
              <a:t>Click to edit Master title style</a:t>
            </a:r>
            <a:endParaRPr lang="en-US" dirty="0"/>
          </a:p>
        </p:txBody>
      </p:sp>
      <p:sp>
        <p:nvSpPr>
          <p:cNvPr id="8" name="Picture Placeholder 3"/>
          <p:cNvSpPr>
            <a:spLocks noGrp="1"/>
          </p:cNvSpPr>
          <p:nvPr>
            <p:ph type="pic" sz="quarter" idx="13"/>
          </p:nvPr>
        </p:nvSpPr>
        <p:spPr>
          <a:xfrm>
            <a:off x="4639377" y="1274213"/>
            <a:ext cx="4118861" cy="4597950"/>
          </a:xfrm>
        </p:spPr>
        <p:txBody>
          <a:bodyPr/>
          <a:lstStyle>
            <a:lvl1pPr>
              <a:defRPr>
                <a:solidFill>
                  <a:schemeClr val="bg1"/>
                </a:solidFill>
              </a:defRPr>
            </a:lvl1pPr>
          </a:lstStyle>
          <a:p>
            <a:r>
              <a:rPr lang="en-US" dirty="0"/>
              <a:t>Click icon to add picture</a:t>
            </a:r>
          </a:p>
        </p:txBody>
      </p:sp>
      <p:sp>
        <p:nvSpPr>
          <p:cNvPr id="3" name="Content Placeholder 2"/>
          <p:cNvSpPr>
            <a:spLocks noGrp="1"/>
          </p:cNvSpPr>
          <p:nvPr>
            <p:ph sz="quarter" idx="14"/>
          </p:nvPr>
        </p:nvSpPr>
        <p:spPr>
          <a:xfrm>
            <a:off x="298450" y="1274213"/>
            <a:ext cx="4119563" cy="46074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13178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and Imag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028950" y="6356351"/>
            <a:ext cx="5171774"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409149" y="6356351"/>
            <a:ext cx="385009" cy="365125"/>
          </a:xfrm>
          <a:prstGeom prst="rect">
            <a:avLst/>
          </a:prstGeom>
        </p:spPr>
        <p:txBody>
          <a:bodyPr/>
          <a:lstStyle/>
          <a:p>
            <a:fld id="{A175A416-558D-D54F-A62F-63BEB4DBA009}" type="slidenum">
              <a:rPr lang="en-US" smtClean="0"/>
              <a:t>‹#›</a:t>
            </a:fld>
            <a:endParaRPr lang="en-US" dirty="0"/>
          </a:p>
        </p:txBody>
      </p:sp>
      <p:sp>
        <p:nvSpPr>
          <p:cNvPr id="7" name="Title 1"/>
          <p:cNvSpPr>
            <a:spLocks noGrp="1"/>
          </p:cNvSpPr>
          <p:nvPr>
            <p:ph type="title"/>
          </p:nvPr>
        </p:nvSpPr>
        <p:spPr>
          <a:xfrm>
            <a:off x="298383" y="365125"/>
            <a:ext cx="8460605" cy="549275"/>
          </a:xfrm>
        </p:spPr>
        <p:txBody>
          <a:bodyPr/>
          <a:lstStyle/>
          <a:p>
            <a:r>
              <a:rPr lang="en-US"/>
              <a:t>Click to edit Master title style</a:t>
            </a:r>
          </a:p>
        </p:txBody>
      </p:sp>
      <p:sp>
        <p:nvSpPr>
          <p:cNvPr id="8" name="Picture Placeholder 3"/>
          <p:cNvSpPr>
            <a:spLocks noGrp="1"/>
          </p:cNvSpPr>
          <p:nvPr>
            <p:ph type="pic" sz="quarter" idx="13"/>
          </p:nvPr>
        </p:nvSpPr>
        <p:spPr>
          <a:xfrm>
            <a:off x="298450" y="1274213"/>
            <a:ext cx="8459788" cy="4597950"/>
          </a:xfrm>
        </p:spPr>
        <p:txBody>
          <a:bodyPr/>
          <a:lstStyle/>
          <a:p>
            <a:r>
              <a:rPr lang="en-US" dirty="0"/>
              <a:t>Click icon to add picture</a:t>
            </a:r>
          </a:p>
        </p:txBody>
      </p:sp>
    </p:spTree>
    <p:extLst>
      <p:ext uri="{BB962C8B-B14F-4D97-AF65-F5344CB8AC3E}">
        <p14:creationId xmlns:p14="http://schemas.microsoft.com/office/powerpoint/2010/main" val="341834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_Title and Image">
    <p:spTree>
      <p:nvGrpSpPr>
        <p:cNvPr id="1" name=""/>
        <p:cNvGrpSpPr/>
        <p:nvPr/>
      </p:nvGrpSpPr>
      <p:grpSpPr>
        <a:xfrm>
          <a:off x="0" y="0"/>
          <a:ext cx="0" cy="0"/>
          <a:chOff x="0" y="0"/>
          <a:chExt cx="0" cy="0"/>
        </a:xfrm>
      </p:grpSpPr>
      <p:sp>
        <p:nvSpPr>
          <p:cNvPr id="9" name="Rectangle 8"/>
          <p:cNvSpPr/>
          <p:nvPr/>
        </p:nvSpPr>
        <p:spPr>
          <a:xfrm>
            <a:off x="0" y="0"/>
            <a:ext cx="9144000" cy="6032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3028950" y="6356351"/>
            <a:ext cx="5171774"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409149" y="6356351"/>
            <a:ext cx="385009" cy="365125"/>
          </a:xfrm>
          <a:prstGeom prst="rect">
            <a:avLst/>
          </a:prstGeom>
        </p:spPr>
        <p:txBody>
          <a:bodyPr/>
          <a:lstStyle/>
          <a:p>
            <a:fld id="{A175A416-558D-D54F-A62F-63BEB4DBA009}" type="slidenum">
              <a:rPr lang="en-US" smtClean="0"/>
              <a:t>‹#›</a:t>
            </a:fld>
            <a:endParaRPr lang="en-US" dirty="0"/>
          </a:p>
        </p:txBody>
      </p:sp>
      <p:sp>
        <p:nvSpPr>
          <p:cNvPr id="7" name="Title 1"/>
          <p:cNvSpPr>
            <a:spLocks noGrp="1"/>
          </p:cNvSpPr>
          <p:nvPr>
            <p:ph type="title"/>
          </p:nvPr>
        </p:nvSpPr>
        <p:spPr>
          <a:xfrm>
            <a:off x="298383" y="365125"/>
            <a:ext cx="8460605" cy="549275"/>
          </a:xfrm>
        </p:spPr>
        <p:txBody>
          <a:bodyPr/>
          <a:lstStyle>
            <a:lvl1pPr>
              <a:defRPr>
                <a:solidFill>
                  <a:schemeClr val="bg1"/>
                </a:solidFill>
              </a:defRPr>
            </a:lvl1pPr>
          </a:lstStyle>
          <a:p>
            <a:r>
              <a:rPr lang="en-US"/>
              <a:t>Click to edit Master title style</a:t>
            </a:r>
            <a:endParaRPr lang="en-US" dirty="0"/>
          </a:p>
        </p:txBody>
      </p:sp>
      <p:sp>
        <p:nvSpPr>
          <p:cNvPr id="8" name="Picture Placeholder 3"/>
          <p:cNvSpPr>
            <a:spLocks noGrp="1"/>
          </p:cNvSpPr>
          <p:nvPr>
            <p:ph type="pic" sz="quarter" idx="13"/>
          </p:nvPr>
        </p:nvSpPr>
        <p:spPr>
          <a:xfrm>
            <a:off x="298450" y="1274213"/>
            <a:ext cx="8459788" cy="4597950"/>
          </a:xfrm>
        </p:spPr>
        <p:txBody>
          <a:bodyPr/>
          <a:lstStyle>
            <a:lvl1pPr>
              <a:defRPr>
                <a:solidFill>
                  <a:schemeClr val="bg1"/>
                </a:solidFill>
              </a:defRPr>
            </a:lvl1pPr>
          </a:lstStyle>
          <a:p>
            <a:r>
              <a:rPr lang="en-US" dirty="0"/>
              <a:t>Click icon to add picture</a:t>
            </a:r>
          </a:p>
        </p:txBody>
      </p:sp>
    </p:spTree>
    <p:extLst>
      <p:ext uri="{BB962C8B-B14F-4D97-AF65-F5344CB8AC3E}">
        <p14:creationId xmlns:p14="http://schemas.microsoft.com/office/powerpoint/2010/main" val="1787010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3">
            <a:extLst>
              <a:ext uri="{28A0092B-C50C-407E-A947-70E740481C1C}">
                <a14:useLocalDpi xmlns:a14="http://schemas.microsoft.com/office/drawing/2010/main" val="0"/>
              </a:ext>
            </a:extLst>
          </a:blip>
          <a:srcRect t="87439"/>
          <a:stretch/>
        </p:blipFill>
        <p:spPr>
          <a:xfrm>
            <a:off x="0" y="5996538"/>
            <a:ext cx="9144000" cy="861461"/>
          </a:xfrm>
          <a:prstGeom prst="rect">
            <a:avLst/>
          </a:prstGeom>
        </p:spPr>
      </p:pic>
      <p:sp>
        <p:nvSpPr>
          <p:cNvPr id="3" name="Text Placeholder 2"/>
          <p:cNvSpPr>
            <a:spLocks noGrp="1"/>
          </p:cNvSpPr>
          <p:nvPr>
            <p:ph type="body" idx="1"/>
          </p:nvPr>
        </p:nvSpPr>
        <p:spPr>
          <a:xfrm>
            <a:off x="298383" y="1274213"/>
            <a:ext cx="8460605" cy="4585802"/>
          </a:xfrm>
          <a:prstGeom prst="rect">
            <a:avLst/>
          </a:prstGeom>
        </p:spPr>
        <p:txBody>
          <a:bodyPr vert="horz" lIns="7200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0"/>
          <p:cNvSpPr>
            <a:spLocks noGrp="1"/>
          </p:cNvSpPr>
          <p:nvPr>
            <p:ph type="title"/>
          </p:nvPr>
        </p:nvSpPr>
        <p:spPr>
          <a:xfrm>
            <a:off x="298383" y="365125"/>
            <a:ext cx="8460605" cy="5492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Footer Placeholder 4"/>
          <p:cNvSpPr>
            <a:spLocks noGrp="1"/>
          </p:cNvSpPr>
          <p:nvPr>
            <p:ph type="ftr" sz="quarter" idx="3"/>
          </p:nvPr>
        </p:nvSpPr>
        <p:spPr>
          <a:xfrm>
            <a:off x="3028950" y="6356351"/>
            <a:ext cx="5171774" cy="365125"/>
          </a:xfrm>
          <a:prstGeom prst="rect">
            <a:avLst/>
          </a:prstGeom>
        </p:spPr>
        <p:txBody>
          <a:bodyPr vert="horz" lIns="91440" tIns="45720" rIns="91440" bIns="45720" rtlCol="0" anchor="ctr"/>
          <a:lstStyle>
            <a:lvl1pPr algn="r">
              <a:defRPr sz="1000">
                <a:solidFill>
                  <a:srgbClr val="22323C"/>
                </a:solidFill>
              </a:defRPr>
            </a:lvl1pPr>
          </a:lstStyle>
          <a:p>
            <a:endParaRPr lang="en-US" dirty="0"/>
          </a:p>
        </p:txBody>
      </p:sp>
      <p:pic>
        <p:nvPicPr>
          <p:cNvPr id="12" name="Picture 11"/>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8288613" y="6286500"/>
            <a:ext cx="683993" cy="481027"/>
          </a:xfrm>
          <a:prstGeom prst="rect">
            <a:avLst/>
          </a:prstGeom>
        </p:spPr>
      </p:pic>
      <p:sp>
        <p:nvSpPr>
          <p:cNvPr id="13" name="Slide Number Placeholder 5"/>
          <p:cNvSpPr>
            <a:spLocks noGrp="1"/>
          </p:cNvSpPr>
          <p:nvPr>
            <p:ph type="sldNum" sz="quarter" idx="4"/>
          </p:nvPr>
        </p:nvSpPr>
        <p:spPr>
          <a:xfrm>
            <a:off x="8409979" y="6356351"/>
            <a:ext cx="385009" cy="365125"/>
          </a:xfrm>
          <a:prstGeom prst="rect">
            <a:avLst/>
          </a:prstGeom>
        </p:spPr>
        <p:txBody>
          <a:bodyPr vert="horz" lIns="91440" tIns="45720" rIns="91440" bIns="45720" rtlCol="0" anchor="ctr"/>
          <a:lstStyle>
            <a:lvl1pPr algn="ctr">
              <a:defRPr sz="900">
                <a:solidFill>
                  <a:schemeClr val="bg1"/>
                </a:solidFill>
              </a:defRPr>
            </a:lvl1pPr>
          </a:lstStyle>
          <a:p>
            <a:fld id="{A175A416-558D-D54F-A62F-63BEB4DBA009}" type="slidenum">
              <a:rPr lang="en-US" smtClean="0"/>
              <a:pPr/>
              <a:t>‹#›</a:t>
            </a:fld>
            <a:endParaRPr lang="en-US" dirty="0"/>
          </a:p>
        </p:txBody>
      </p:sp>
    </p:spTree>
    <p:extLst>
      <p:ext uri="{BB962C8B-B14F-4D97-AF65-F5344CB8AC3E}">
        <p14:creationId xmlns:p14="http://schemas.microsoft.com/office/powerpoint/2010/main" val="1289014546"/>
      </p:ext>
    </p:extLst>
  </p:cSld>
  <p:clrMap bg1="lt1" tx1="dk1" bg2="lt2" tx2="dk2" accent1="accent1" accent2="accent2" accent3="accent3" accent4="accent4" accent5="accent5" accent6="accent6" hlink="hlink" folHlink="folHlink"/>
  <p:sldLayoutIdLst>
    <p:sldLayoutId id="2147483661" r:id="rId1"/>
    <p:sldLayoutId id="2147483690" r:id="rId2"/>
    <p:sldLayoutId id="2147483692" r:id="rId3"/>
    <p:sldLayoutId id="2147483662" r:id="rId4"/>
    <p:sldLayoutId id="2147483693" r:id="rId5"/>
    <p:sldLayoutId id="2147483691" r:id="rId6"/>
    <p:sldLayoutId id="2147483694" r:id="rId7"/>
    <p:sldLayoutId id="2147483688" r:id="rId8"/>
    <p:sldLayoutId id="2147483695" r:id="rId9"/>
    <p:sldLayoutId id="2147483672" r:id="rId10"/>
    <p:sldLayoutId id="2147483673" r:id="rId11"/>
    <p:sldLayoutId id="2147483674" r:id="rId12"/>
    <p:sldLayoutId id="2147483675" r:id="rId13"/>
    <p:sldLayoutId id="2147483680" r:id="rId14"/>
    <p:sldLayoutId id="2147483681" r:id="rId15"/>
    <p:sldLayoutId id="2147483682" r:id="rId16"/>
    <p:sldLayoutId id="2147483683" r:id="rId17"/>
    <p:sldLayoutId id="2147483684" r:id="rId18"/>
    <p:sldLayoutId id="2147483685" r:id="rId19"/>
    <p:sldLayoutId id="2147483696" r:id="rId20"/>
    <p:sldLayoutId id="2147483697" r:id="rId21"/>
  </p:sldLayoutIdLst>
  <p:hf hdr="0" dt="0"/>
  <p:txStyles>
    <p:titleStyle>
      <a:lvl1pPr algn="l" defTabSz="914400" rtl="0" eaLnBrk="1" latinLnBrk="0" hangingPunct="1">
        <a:lnSpc>
          <a:spcPct val="90000"/>
        </a:lnSpc>
        <a:spcBef>
          <a:spcPct val="0"/>
        </a:spcBef>
        <a:buNone/>
        <a:defRPr sz="2400" b="1" kern="1200">
          <a:solidFill>
            <a:srgbClr val="22323C"/>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Clr>
          <a:srgbClr val="F58423"/>
        </a:buClr>
        <a:buFont typeface="Arial" panose="020B0604020202020204" pitchFamily="34" charset="0"/>
        <a:buChar char="•"/>
        <a:defRPr sz="2000" kern="1200">
          <a:solidFill>
            <a:schemeClr val="tx1"/>
          </a:solidFill>
          <a:latin typeface="Arial" charset="0"/>
          <a:ea typeface="Arial" charset="0"/>
          <a:cs typeface="Arial" charset="0"/>
        </a:defRPr>
      </a:lvl1pPr>
      <a:lvl2pPr marL="476100" indent="-230400" algn="l" defTabSz="914400" rtl="0" eaLnBrk="1" latinLnBrk="0" hangingPunct="1">
        <a:lnSpc>
          <a:spcPct val="90000"/>
        </a:lnSpc>
        <a:spcBef>
          <a:spcPts val="500"/>
        </a:spcBef>
        <a:buClr>
          <a:srgbClr val="F58423"/>
        </a:buClr>
        <a:buFont typeface="Arial" charset="0"/>
        <a:buChar char="•"/>
        <a:defRPr sz="2000" kern="1200">
          <a:solidFill>
            <a:schemeClr val="tx1"/>
          </a:solidFill>
          <a:latin typeface="Arial" charset="0"/>
          <a:ea typeface="Arial" charset="0"/>
          <a:cs typeface="Arial" charset="0"/>
        </a:defRPr>
      </a:lvl2pPr>
      <a:lvl3pPr marL="711000" indent="-228600" algn="l" defTabSz="914400" rtl="0" eaLnBrk="1" latinLnBrk="0" hangingPunct="1">
        <a:lnSpc>
          <a:spcPct val="90000"/>
        </a:lnSpc>
        <a:spcBef>
          <a:spcPts val="500"/>
        </a:spcBef>
        <a:buClr>
          <a:srgbClr val="F58423"/>
        </a:buClr>
        <a:buFont typeface="Arial" panose="020B0604020202020204" pitchFamily="34" charset="0"/>
        <a:buChar char="•"/>
        <a:defRPr sz="2000" kern="1200">
          <a:solidFill>
            <a:schemeClr val="tx1"/>
          </a:solidFill>
          <a:latin typeface="Arial" charset="0"/>
          <a:ea typeface="Arial" charset="0"/>
          <a:cs typeface="Arial" charset="0"/>
        </a:defRPr>
      </a:lvl3pPr>
      <a:lvl4pPr marL="952200" indent="-228600" algn="l" defTabSz="914400" rtl="0" eaLnBrk="1" latinLnBrk="0" hangingPunct="1">
        <a:lnSpc>
          <a:spcPct val="90000"/>
        </a:lnSpc>
        <a:spcBef>
          <a:spcPts val="500"/>
        </a:spcBef>
        <a:buClr>
          <a:srgbClr val="F58423"/>
        </a:buClr>
        <a:buFont typeface="Arial" panose="020B0604020202020204" pitchFamily="34" charset="0"/>
        <a:buChar char="•"/>
        <a:defRPr sz="2000" kern="1200">
          <a:solidFill>
            <a:schemeClr val="tx1"/>
          </a:solidFill>
          <a:latin typeface="Arial" charset="0"/>
          <a:ea typeface="Arial" charset="0"/>
          <a:cs typeface="Arial" charset="0"/>
        </a:defRPr>
      </a:lvl4pPr>
      <a:lvl5pPr marL="1193400" indent="-228600" algn="l" defTabSz="914400" rtl="0" eaLnBrk="1" latinLnBrk="0" hangingPunct="1">
        <a:lnSpc>
          <a:spcPct val="90000"/>
        </a:lnSpc>
        <a:spcBef>
          <a:spcPts val="500"/>
        </a:spcBef>
        <a:buClr>
          <a:srgbClr val="F58423"/>
        </a:buClr>
        <a:buFont typeface="Arial" panose="020B0604020202020204" pitchFamily="34"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gif"/><Relationship Id="rId5" Type="http://schemas.openxmlformats.org/officeDocument/2006/relationships/image" Target="../media/image21.gif"/><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F5EF50-1CEB-4172-9D6C-886964984008}"/>
              </a:ext>
            </a:extLst>
          </p:cNvPr>
          <p:cNvSpPr>
            <a:spLocks noGrp="1"/>
          </p:cNvSpPr>
          <p:nvPr>
            <p:ph type="ctrTitle"/>
          </p:nvPr>
        </p:nvSpPr>
        <p:spPr>
          <a:xfrm>
            <a:off x="382603" y="3773103"/>
            <a:ext cx="8434226" cy="1711283"/>
          </a:xfrm>
        </p:spPr>
        <p:txBody>
          <a:bodyPr>
            <a:normAutofit/>
          </a:bodyPr>
          <a:lstStyle/>
          <a:p>
            <a:r>
              <a:rPr lang="en-GB" sz="3000" dirty="0" smtClean="0"/>
              <a:t>Waste and Reverts Management</a:t>
            </a:r>
            <a:endParaRPr lang="en-GB" sz="3000" dirty="0"/>
          </a:p>
        </p:txBody>
      </p:sp>
      <p:sp>
        <p:nvSpPr>
          <p:cNvPr id="3" name="Subtitle 2">
            <a:extLst>
              <a:ext uri="{FF2B5EF4-FFF2-40B4-BE49-F238E27FC236}">
                <a16:creationId xmlns:a16="http://schemas.microsoft.com/office/drawing/2014/main" xmlns="" id="{6B793B59-B892-4519-B3C3-A2944BDEA66A}"/>
              </a:ext>
            </a:extLst>
          </p:cNvPr>
          <p:cNvSpPr>
            <a:spLocks noGrp="1"/>
          </p:cNvSpPr>
          <p:nvPr>
            <p:ph type="subTitle" idx="1"/>
          </p:nvPr>
        </p:nvSpPr>
        <p:spPr/>
        <p:txBody>
          <a:bodyPr>
            <a:normAutofit lnSpcReduction="10000"/>
          </a:bodyPr>
          <a:lstStyle/>
          <a:p>
            <a:r>
              <a:rPr lang="en-GB" dirty="0" smtClean="0"/>
              <a:t>October 2019</a:t>
            </a:r>
            <a:endParaRPr lang="en-GB" dirty="0"/>
          </a:p>
        </p:txBody>
      </p:sp>
    </p:spTree>
    <p:extLst>
      <p:ext uri="{BB962C8B-B14F-4D97-AF65-F5344CB8AC3E}">
        <p14:creationId xmlns:p14="http://schemas.microsoft.com/office/powerpoint/2010/main" val="862636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8382" y="1050278"/>
            <a:ext cx="8460605" cy="4995958"/>
          </a:xfrm>
        </p:spPr>
        <p:txBody>
          <a:bodyPr>
            <a:normAutofit fontScale="92500" lnSpcReduction="10000"/>
          </a:bodyPr>
          <a:lstStyle/>
          <a:p>
            <a:pPr marL="342900" indent="-342900">
              <a:buFont typeface="Arial" panose="020B0604020202020204" pitchFamily="34" charset="0"/>
              <a:buChar char="•"/>
            </a:pPr>
            <a:r>
              <a:rPr lang="en-GB" dirty="0" smtClean="0"/>
              <a:t>Short term</a:t>
            </a:r>
          </a:p>
          <a:p>
            <a:pPr marL="819000" lvl="1" indent="-342900">
              <a:buFont typeface="Arial" panose="020B0604020202020204" pitchFamily="34" charset="0"/>
              <a:buChar char="•"/>
            </a:pPr>
            <a:r>
              <a:rPr lang="en-GB" dirty="0" smtClean="0"/>
              <a:t>Improved internal education &amp; understanding of the value of “waste” as revert material</a:t>
            </a:r>
          </a:p>
          <a:p>
            <a:pPr marL="819000" lvl="1" indent="-342900">
              <a:buFont typeface="Arial" panose="020B0604020202020204" pitchFamily="34" charset="0"/>
              <a:buChar char="•"/>
            </a:pPr>
            <a:r>
              <a:rPr lang="en-GB" dirty="0" smtClean="0"/>
              <a:t>Drive to reduce contamination of revert streams</a:t>
            </a:r>
          </a:p>
          <a:p>
            <a:pPr marL="819000" lvl="1" indent="-342900">
              <a:buFont typeface="Arial" panose="020B0604020202020204" pitchFamily="34" charset="0"/>
              <a:buChar char="•"/>
            </a:pPr>
            <a:r>
              <a:rPr lang="en-GB" dirty="0" smtClean="0"/>
              <a:t>Improved fume extraction to collect more segregated dusts</a:t>
            </a:r>
          </a:p>
          <a:p>
            <a:pPr marL="819000" lvl="1" indent="-342900">
              <a:buFont typeface="Arial" panose="020B0604020202020204" pitchFamily="34" charset="0"/>
              <a:buChar char="•"/>
            </a:pPr>
            <a:r>
              <a:rPr lang="en-GB" dirty="0" smtClean="0"/>
              <a:t>Aspiring to reclassify metallic briquettes as a by-product.</a:t>
            </a:r>
            <a:br>
              <a:rPr lang="en-GB" dirty="0" smtClean="0"/>
            </a:br>
            <a:endParaRPr lang="en-GB" dirty="0" smtClean="0"/>
          </a:p>
          <a:p>
            <a:pPr marL="342900" indent="-342900">
              <a:buFont typeface="Arial" panose="020B0604020202020204" pitchFamily="34" charset="0"/>
              <a:buChar char="•"/>
            </a:pPr>
            <a:r>
              <a:rPr lang="en-GB" dirty="0" smtClean="0"/>
              <a:t>Long Term / Investment Opportunities</a:t>
            </a:r>
          </a:p>
          <a:p>
            <a:pPr marL="819000" lvl="1" indent="-342900">
              <a:buFont typeface="Arial" panose="020B0604020202020204" pitchFamily="34" charset="0"/>
              <a:buChar char="•"/>
            </a:pPr>
            <a:r>
              <a:rPr lang="en-GB" dirty="0"/>
              <a:t>Micro </a:t>
            </a:r>
            <a:r>
              <a:rPr lang="en-GB" dirty="0" smtClean="0"/>
              <a:t>pelletiser to ease recovery through sinter plant</a:t>
            </a:r>
            <a:endParaRPr lang="en-GB" dirty="0"/>
          </a:p>
          <a:p>
            <a:pPr marL="819000" lvl="1" indent="-342900">
              <a:buFont typeface="Arial" panose="020B0604020202020204" pitchFamily="34" charset="0"/>
              <a:buChar char="•"/>
            </a:pPr>
            <a:r>
              <a:rPr lang="en-GB" dirty="0" smtClean="0"/>
              <a:t>Lime fines prevention/capture</a:t>
            </a:r>
          </a:p>
          <a:p>
            <a:pPr marL="819000" lvl="1" indent="-342900">
              <a:buFont typeface="Arial" panose="020B0604020202020204" pitchFamily="34" charset="0"/>
              <a:buChar char="•"/>
            </a:pPr>
            <a:r>
              <a:rPr lang="en-GB" dirty="0" smtClean="0"/>
              <a:t>Revert washing (removes chlorides)</a:t>
            </a:r>
          </a:p>
          <a:p>
            <a:pPr marL="819000" lvl="1"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Alternative technologies</a:t>
            </a:r>
          </a:p>
          <a:p>
            <a:pPr marL="819000" lvl="1" indent="-342900">
              <a:buFont typeface="Arial" panose="020B0604020202020204" pitchFamily="34" charset="0"/>
              <a:buChar char="•"/>
            </a:pPr>
            <a:r>
              <a:rPr lang="en-GB" dirty="0" smtClean="0"/>
              <a:t>We are researching a range of dezincing technologies that would enable us to maximise the recovery of our blast furnace and steelmaking reverts via our sinter plant (e.g. high-temperature thermal processes)</a:t>
            </a:r>
          </a:p>
        </p:txBody>
      </p:sp>
      <p:sp>
        <p:nvSpPr>
          <p:cNvPr id="5" name="Title 4"/>
          <p:cNvSpPr>
            <a:spLocks noGrp="1"/>
          </p:cNvSpPr>
          <p:nvPr>
            <p:ph type="title"/>
          </p:nvPr>
        </p:nvSpPr>
        <p:spPr/>
        <p:txBody>
          <a:bodyPr/>
          <a:lstStyle/>
          <a:p>
            <a:r>
              <a:rPr lang="en-GB" dirty="0" smtClean="0"/>
              <a:t>Continual Improvement</a:t>
            </a:r>
            <a:endParaRPr lang="en-GB" dirty="0"/>
          </a:p>
        </p:txBody>
      </p:sp>
    </p:spTree>
    <p:extLst>
      <p:ext uri="{BB962C8B-B14F-4D97-AF65-F5344CB8AC3E}">
        <p14:creationId xmlns:p14="http://schemas.microsoft.com/office/powerpoint/2010/main" val="3963188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123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57175" indent="-257175">
              <a:buFont typeface="Arial" panose="020B0604020202020204" pitchFamily="34" charset="0"/>
              <a:buChar char="•"/>
            </a:pPr>
            <a:r>
              <a:rPr lang="en-GB" dirty="0" smtClean="0"/>
              <a:t>Overview of the Scunthorpe integrated works</a:t>
            </a:r>
          </a:p>
          <a:p>
            <a:pPr marL="257175" indent="-257175">
              <a:buFont typeface="Arial" panose="020B0604020202020204" pitchFamily="34" charset="0"/>
              <a:buChar char="•"/>
            </a:pPr>
            <a:r>
              <a:rPr lang="en-GB" dirty="0"/>
              <a:t>BOF Plant Main Wastes &amp; </a:t>
            </a:r>
            <a:r>
              <a:rPr lang="en-GB" dirty="0" smtClean="0"/>
              <a:t>Reverts</a:t>
            </a:r>
          </a:p>
          <a:p>
            <a:pPr marL="733275" lvl="1" indent="-257175">
              <a:buFont typeface="Arial" panose="020B0604020202020204" pitchFamily="34" charset="0"/>
              <a:buChar char="•"/>
            </a:pPr>
            <a:r>
              <a:rPr lang="en-GB" dirty="0" smtClean="0"/>
              <a:t>Wastes</a:t>
            </a:r>
          </a:p>
          <a:p>
            <a:pPr marL="733275" lvl="1" indent="-257175">
              <a:buFont typeface="Arial" panose="020B0604020202020204" pitchFamily="34" charset="0"/>
              <a:buChar char="•"/>
            </a:pPr>
            <a:r>
              <a:rPr lang="en-GB" dirty="0" smtClean="0"/>
              <a:t>Slags</a:t>
            </a:r>
          </a:p>
          <a:p>
            <a:pPr marL="733275" lvl="1" indent="-257175">
              <a:buFont typeface="Arial" panose="020B0604020202020204" pitchFamily="34" charset="0"/>
              <a:buChar char="•"/>
            </a:pPr>
            <a:r>
              <a:rPr lang="en-GB" dirty="0" smtClean="0"/>
              <a:t>Dusts</a:t>
            </a:r>
          </a:p>
          <a:p>
            <a:pPr marL="257175" indent="-257175">
              <a:buFont typeface="Arial" panose="020B0604020202020204" pitchFamily="34" charset="0"/>
              <a:buChar char="•"/>
            </a:pPr>
            <a:r>
              <a:rPr lang="en-GB" dirty="0" smtClean="0"/>
              <a:t>Continual improvement</a:t>
            </a:r>
          </a:p>
          <a:p>
            <a:pPr marL="257175" indent="-257175">
              <a:buFont typeface="Arial" panose="020B0604020202020204" pitchFamily="34" charset="0"/>
              <a:buChar char="•"/>
            </a:pPr>
            <a:r>
              <a:rPr lang="en-GB" dirty="0" smtClean="0"/>
              <a:t>Questions</a:t>
            </a:r>
          </a:p>
          <a:p>
            <a:pPr marL="257175" indent="-257175">
              <a:buFont typeface="Arial" panose="020B0604020202020204" pitchFamily="34" charset="0"/>
              <a:buChar char="•"/>
            </a:pPr>
            <a:endParaRPr lang="en-GB" dirty="0" smtClean="0"/>
          </a:p>
        </p:txBody>
      </p:sp>
      <p:sp>
        <p:nvSpPr>
          <p:cNvPr id="3" name="Title 2"/>
          <p:cNvSpPr>
            <a:spLocks noGrp="1"/>
          </p:cNvSpPr>
          <p:nvPr>
            <p:ph type="title"/>
          </p:nvPr>
        </p:nvSpPr>
        <p:spPr/>
        <p:txBody>
          <a:bodyPr/>
          <a:lstStyle/>
          <a:p>
            <a:r>
              <a:rPr lang="en-GB" dirty="0" smtClean="0"/>
              <a:t>What we’ll cover</a:t>
            </a:r>
            <a:endParaRPr lang="en-GB" dirty="0"/>
          </a:p>
        </p:txBody>
      </p:sp>
    </p:spTree>
    <p:extLst>
      <p:ext uri="{BB962C8B-B14F-4D97-AF65-F5344CB8AC3E}">
        <p14:creationId xmlns:p14="http://schemas.microsoft.com/office/powerpoint/2010/main" val="13362420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Overview of the Scunthorpe integrated works</a:t>
            </a:r>
            <a:endParaRPr lang="en-GB" dirty="0"/>
          </a:p>
        </p:txBody>
      </p:sp>
      <p:pic>
        <p:nvPicPr>
          <p:cNvPr id="9" name="Content Placeholder 8"/>
          <p:cNvPicPr>
            <a:picLocks noGrp="1" noChangeAspect="1"/>
          </p:cNvPicPr>
          <p:nvPr>
            <p:ph idx="1"/>
          </p:nvPr>
        </p:nvPicPr>
        <p:blipFill>
          <a:blip r:embed="rId3"/>
          <a:stretch>
            <a:fillRect/>
          </a:stretch>
        </p:blipFill>
        <p:spPr>
          <a:xfrm>
            <a:off x="298385" y="1124411"/>
            <a:ext cx="8586702" cy="4912832"/>
          </a:xfrm>
          <a:prstGeom prst="rect">
            <a:avLst/>
          </a:prstGeom>
        </p:spPr>
      </p:pic>
    </p:spTree>
    <p:extLst>
      <p:ext uri="{BB962C8B-B14F-4D97-AF65-F5344CB8AC3E}">
        <p14:creationId xmlns:p14="http://schemas.microsoft.com/office/powerpoint/2010/main" val="1570263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8452" y="1813322"/>
            <a:ext cx="8459788" cy="3547689"/>
          </a:xfrm>
        </p:spPr>
        <p:txBody>
          <a:bodyPr>
            <a:normAutofit fontScale="77500" lnSpcReduction="20000"/>
          </a:bodyPr>
          <a:lstStyle/>
          <a:p>
            <a:r>
              <a:rPr lang="en-GB" dirty="0" smtClean="0"/>
              <a:t>Commercial iron ore exploitation began in </a:t>
            </a:r>
            <a:br>
              <a:rPr lang="en-GB" dirty="0" smtClean="0"/>
            </a:br>
            <a:r>
              <a:rPr lang="en-GB" dirty="0" smtClean="0"/>
              <a:t>North Lincolnshire, England, in 1859</a:t>
            </a:r>
          </a:p>
          <a:p>
            <a:r>
              <a:rPr lang="en-GB" dirty="0" smtClean="0"/>
              <a:t>First blast furnace at Scunthorpe opened </a:t>
            </a:r>
            <a:br>
              <a:rPr lang="en-GB" dirty="0" smtClean="0"/>
            </a:br>
            <a:r>
              <a:rPr lang="en-GB" dirty="0" smtClean="0"/>
              <a:t>in 1864</a:t>
            </a:r>
          </a:p>
          <a:p>
            <a:r>
              <a:rPr lang="en-GB" dirty="0" smtClean="0"/>
              <a:t>Extensive quarrying of ironstone, leading to </a:t>
            </a:r>
            <a:br>
              <a:rPr lang="en-GB" dirty="0" smtClean="0"/>
            </a:br>
            <a:r>
              <a:rPr lang="en-GB" dirty="0" smtClean="0"/>
              <a:t>three major integrated works developing, </a:t>
            </a:r>
            <a:br>
              <a:rPr lang="en-GB" dirty="0" smtClean="0"/>
            </a:br>
            <a:r>
              <a:rPr lang="en-GB" dirty="0" smtClean="0"/>
              <a:t>which were nationalised into the British </a:t>
            </a:r>
            <a:br>
              <a:rPr lang="en-GB" dirty="0" smtClean="0"/>
            </a:br>
            <a:r>
              <a:rPr lang="en-GB" dirty="0" smtClean="0"/>
              <a:t>Steel Corporation in 1967</a:t>
            </a:r>
          </a:p>
          <a:p>
            <a:r>
              <a:rPr lang="en-GB" dirty="0" smtClean="0"/>
              <a:t>Privatised in 1988; merged to form Corus in 1999, later became part of Tata Steel Europe</a:t>
            </a:r>
          </a:p>
          <a:p>
            <a:r>
              <a:rPr lang="en-GB" dirty="0" smtClean="0"/>
              <a:t>TSE sold Scunthorpe, along with the rest of its European Long Products business, to Greybull Capital in 2016</a:t>
            </a:r>
          </a:p>
          <a:p>
            <a:r>
              <a:rPr lang="en-GB" dirty="0" smtClean="0"/>
              <a:t>New business, British Steel Ltd, now operates Scunthorpe’s four blast furnaces</a:t>
            </a:r>
            <a:r>
              <a:rPr lang="en-GB" dirty="0"/>
              <a:t>, coke ovens, </a:t>
            </a:r>
            <a:r>
              <a:rPr lang="en-GB" dirty="0" smtClean="0"/>
              <a:t>BOF plant, concast plant, wire rod and rail and section mills</a:t>
            </a:r>
          </a:p>
          <a:p>
            <a:r>
              <a:rPr lang="en-GB" dirty="0" smtClean="0"/>
              <a:t>Site covers over 800 hectares and includes three landfill sites</a:t>
            </a:r>
            <a:endParaRPr lang="en-GB" dirty="0"/>
          </a:p>
          <a:p>
            <a:pPr marL="0" indent="0">
              <a:buNone/>
            </a:pPr>
            <a:endParaRPr lang="en-GB" dirty="0" smtClean="0"/>
          </a:p>
          <a:p>
            <a:endParaRPr lang="en-GB" dirty="0"/>
          </a:p>
        </p:txBody>
      </p:sp>
      <p:sp>
        <p:nvSpPr>
          <p:cNvPr id="3" name="Title 2"/>
          <p:cNvSpPr>
            <a:spLocks noGrp="1"/>
          </p:cNvSpPr>
          <p:nvPr>
            <p:ph type="title"/>
          </p:nvPr>
        </p:nvSpPr>
        <p:spPr/>
        <p:txBody>
          <a:bodyPr>
            <a:normAutofit fontScale="90000"/>
          </a:bodyPr>
          <a:lstStyle/>
          <a:p>
            <a:r>
              <a:rPr lang="en-GB" dirty="0" smtClean="0"/>
              <a:t>Overview of the </a:t>
            </a:r>
            <a:br>
              <a:rPr lang="en-GB" dirty="0" smtClean="0"/>
            </a:br>
            <a:r>
              <a:rPr lang="en-GB" dirty="0" smtClean="0"/>
              <a:t>Scunthorpe integrated works</a:t>
            </a:r>
            <a:endParaRPr lang="en-GB" dirty="0"/>
          </a:p>
        </p:txBody>
      </p:sp>
      <p:sp>
        <p:nvSpPr>
          <p:cNvPr id="4" name="Footer Placeholder 3"/>
          <p:cNvSpPr>
            <a:spLocks noGrp="1"/>
          </p:cNvSpPr>
          <p:nvPr>
            <p:ph type="ftr" sz="quarter" idx="10"/>
          </p:nvPr>
        </p:nvSpPr>
        <p:spPr/>
        <p:txBody>
          <a:bodyPr/>
          <a:lstStyle/>
          <a:p>
            <a:pPr>
              <a:defRPr/>
            </a:pPr>
            <a:r>
              <a:rPr lang="en-GB" dirty="0"/>
              <a:t>Lessons learned during the closure of Scunthorpe Integrated Works’ </a:t>
            </a:r>
            <a:r>
              <a:rPr lang="en-GB" dirty="0" smtClean="0"/>
              <a:t>landfill site</a:t>
            </a:r>
            <a:endParaRPr lang="en-GB" dirty="0"/>
          </a:p>
        </p:txBody>
      </p:sp>
      <p:pic>
        <p:nvPicPr>
          <p:cNvPr id="6" name="Picture 5"/>
          <p:cNvPicPr>
            <a:picLocks noChangeAspect="1"/>
          </p:cNvPicPr>
          <p:nvPr/>
        </p:nvPicPr>
        <p:blipFill>
          <a:blip r:embed="rId3"/>
          <a:stretch>
            <a:fillRect/>
          </a:stretch>
        </p:blipFill>
        <p:spPr>
          <a:xfrm>
            <a:off x="4672013" y="496759"/>
            <a:ext cx="4257677" cy="2405178"/>
          </a:xfrm>
          <a:prstGeom prst="rect">
            <a:avLst/>
          </a:prstGeom>
        </p:spPr>
      </p:pic>
    </p:spTree>
    <p:extLst>
      <p:ext uri="{BB962C8B-B14F-4D97-AF65-F5344CB8AC3E}">
        <p14:creationId xmlns:p14="http://schemas.microsoft.com/office/powerpoint/2010/main" val="160253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01929834"/>
              </p:ext>
            </p:extLst>
          </p:nvPr>
        </p:nvGraphicFramePr>
        <p:xfrm>
          <a:off x="297633" y="549275"/>
          <a:ext cx="8459788" cy="5562600"/>
        </p:xfrm>
        <a:graphic>
          <a:graphicData uri="http://schemas.openxmlformats.org/drawingml/2006/table">
            <a:tbl>
              <a:tblPr firstRow="1" bandRow="1">
                <a:tableStyleId>{5C22544A-7EE6-4342-B048-85BDC9FD1C3A}</a:tableStyleId>
              </a:tblPr>
              <a:tblGrid>
                <a:gridCol w="1872361"/>
                <a:gridCol w="2060812"/>
                <a:gridCol w="1542197"/>
                <a:gridCol w="2984418"/>
              </a:tblGrid>
              <a:tr h="370840">
                <a:tc gridSpan="2">
                  <a:txBody>
                    <a:bodyPr/>
                    <a:lstStyle/>
                    <a:p>
                      <a:pPr algn="ctr"/>
                      <a:r>
                        <a:rPr lang="en-GB" dirty="0" smtClean="0"/>
                        <a:t>Wastes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tc gridSpan="2">
                  <a:txBody>
                    <a:bodyPr/>
                    <a:lstStyle/>
                    <a:p>
                      <a:pPr algn="ctr"/>
                      <a:r>
                        <a:rPr lang="en-GB" dirty="0" smtClean="0"/>
                        <a:t>Reverts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tr>
              <a:tr h="370840">
                <a:tc rowSpan="7">
                  <a:txBody>
                    <a:bodyPr/>
                    <a:lstStyle/>
                    <a:p>
                      <a:pPr algn="ctr"/>
                      <a:endParaRPr lang="en-GB" dirty="0" smtClean="0"/>
                    </a:p>
                    <a:p>
                      <a:pPr algn="ctr"/>
                      <a:endParaRPr lang="en-GB" dirty="0" smtClean="0"/>
                    </a:p>
                    <a:p>
                      <a:pPr algn="ctr"/>
                      <a:endParaRPr lang="en-GB" dirty="0" smtClean="0"/>
                    </a:p>
                    <a:p>
                      <a:pPr algn="ctr"/>
                      <a:endParaRPr lang="en-GB" dirty="0" smtClean="0"/>
                    </a:p>
                    <a:p>
                      <a:pPr algn="ctr"/>
                      <a:r>
                        <a:rPr lang="en-GB" dirty="0" smtClean="0"/>
                        <a:t>Packaging</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GB" dirty="0" smtClean="0"/>
                        <a:t>Plastic</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rowSpan="3">
                  <a:txBody>
                    <a:bodyPr/>
                    <a:lstStyle/>
                    <a:p>
                      <a:pPr algn="ctr"/>
                      <a:endParaRPr lang="en-GB" dirty="0" smtClean="0"/>
                    </a:p>
                    <a:p>
                      <a:pPr algn="ctr"/>
                      <a:r>
                        <a:rPr lang="en-GB" dirty="0" smtClean="0"/>
                        <a:t>Slag</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dirty="0" smtClean="0"/>
                        <a:t>Vessel Slag</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vMerge="1">
                  <a:txBody>
                    <a:bodyPr/>
                    <a:lstStyle/>
                    <a:p>
                      <a:endParaRPr lang="en-GB" dirty="0"/>
                    </a:p>
                  </a:txBody>
                  <a:tcPr/>
                </a:tc>
                <a:tc>
                  <a:txBody>
                    <a:bodyPr/>
                    <a:lstStyle/>
                    <a:p>
                      <a:r>
                        <a:rPr lang="en-GB" dirty="0" smtClean="0"/>
                        <a:t>Cardboard</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vMerge="1">
                  <a:txBody>
                    <a:bodyPr/>
                    <a:lstStyle/>
                    <a:p>
                      <a:endParaRPr lang="en-GB" dirty="0"/>
                    </a:p>
                  </a:txBody>
                  <a:tcPr/>
                </a:tc>
                <a:tc>
                  <a:txBody>
                    <a:bodyPr/>
                    <a:lstStyle/>
                    <a:p>
                      <a:r>
                        <a:rPr lang="en-GB" dirty="0" smtClean="0"/>
                        <a:t>Slopping/Debris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vMerge="1">
                  <a:txBody>
                    <a:bodyPr/>
                    <a:lstStyle/>
                    <a:p>
                      <a:endParaRPr lang="en-GB" dirty="0"/>
                    </a:p>
                  </a:txBody>
                  <a:tcPr/>
                </a:tc>
                <a:tc>
                  <a:txBody>
                    <a:bodyPr/>
                    <a:lstStyle/>
                    <a:p>
                      <a:r>
                        <a:rPr lang="en-GB" dirty="0" smtClean="0"/>
                        <a:t>Wood</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vMerge="1">
                  <a:txBody>
                    <a:bodyPr/>
                    <a:lstStyle/>
                    <a:p>
                      <a:endParaRPr lang="en-GB" dirty="0"/>
                    </a:p>
                  </a:txBody>
                  <a:tcPr/>
                </a:tc>
                <a:tc>
                  <a:txBody>
                    <a:bodyPr/>
                    <a:lstStyle/>
                    <a:p>
                      <a:r>
                        <a:rPr lang="en-GB" dirty="0" smtClean="0"/>
                        <a:t>Desulph Skim</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vMerge="1">
                  <a:txBody>
                    <a:bodyPr/>
                    <a:lstStyle/>
                    <a:p>
                      <a:endParaRPr lang="en-GB" dirty="0"/>
                    </a:p>
                  </a:txBody>
                  <a:tcPr/>
                </a:tc>
                <a:tc>
                  <a:txBody>
                    <a:bodyPr/>
                    <a:lstStyle/>
                    <a:p>
                      <a:r>
                        <a:rPr lang="en-GB" dirty="0" smtClean="0"/>
                        <a:t>Metal</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rowSpan="6">
                  <a:txBody>
                    <a:bodyPr/>
                    <a:lstStyle/>
                    <a:p>
                      <a:pPr algn="ctr"/>
                      <a:endParaRPr lang="en-GB" dirty="0" smtClean="0"/>
                    </a:p>
                    <a:p>
                      <a:pPr algn="ctr"/>
                      <a:endParaRPr lang="en-GB" dirty="0" smtClean="0"/>
                    </a:p>
                    <a:p>
                      <a:pPr algn="ctr"/>
                      <a:endParaRPr lang="en-GB" dirty="0" smtClean="0"/>
                    </a:p>
                    <a:p>
                      <a:pPr algn="ctr"/>
                      <a:endParaRPr lang="en-GB" dirty="0" smtClean="0"/>
                    </a:p>
                    <a:p>
                      <a:pPr algn="ctr"/>
                      <a:r>
                        <a:rPr lang="en-GB" dirty="0" smtClean="0"/>
                        <a:t>Dust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dirty="0" smtClean="0"/>
                        <a:t>VDG</a:t>
                      </a:r>
                      <a:r>
                        <a:rPr lang="en-GB" baseline="0" dirty="0" smtClean="0"/>
                        <a:t> Dust</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vMerge="1">
                  <a:txBody>
                    <a:bodyPr/>
                    <a:lstStyle/>
                    <a:p>
                      <a:endParaRPr lang="en-GB" dirty="0"/>
                    </a:p>
                  </a:txBody>
                  <a:tcPr/>
                </a:tc>
                <a:tc>
                  <a:txBody>
                    <a:bodyPr/>
                    <a:lstStyle/>
                    <a:p>
                      <a:r>
                        <a:rPr lang="en-GB" dirty="0" smtClean="0"/>
                        <a:t>Glass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vMerge="1">
                  <a:txBody>
                    <a:bodyPr/>
                    <a:lstStyle/>
                    <a:p>
                      <a:endParaRPr lang="en-GB" dirty="0"/>
                    </a:p>
                  </a:txBody>
                  <a:tcPr/>
                </a:tc>
                <a:tc>
                  <a:txBody>
                    <a:bodyPr/>
                    <a:lstStyle/>
                    <a:p>
                      <a:r>
                        <a:rPr lang="en-GB" dirty="0" smtClean="0"/>
                        <a:t>LAF Dust</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vMerge="1">
                  <a:txBody>
                    <a:bodyPr/>
                    <a:lstStyle/>
                    <a:p>
                      <a:endParaRPr lang="en-GB" dirty="0"/>
                    </a:p>
                  </a:txBody>
                  <a:tcPr/>
                </a:tc>
                <a:tc>
                  <a:txBody>
                    <a:bodyPr/>
                    <a:lstStyle/>
                    <a:p>
                      <a:r>
                        <a:rPr lang="en-GB" dirty="0" smtClean="0"/>
                        <a:t>Batteries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vMerge="1">
                  <a:txBody>
                    <a:bodyPr/>
                    <a:lstStyle/>
                    <a:p>
                      <a:endParaRPr lang="en-GB" dirty="0"/>
                    </a:p>
                  </a:txBody>
                  <a:tcPr/>
                </a:tc>
                <a:tc>
                  <a:txBody>
                    <a:bodyPr/>
                    <a:lstStyle/>
                    <a:p>
                      <a:r>
                        <a:rPr lang="en-GB" dirty="0" smtClean="0"/>
                        <a:t>Desulph</a:t>
                      </a:r>
                      <a:r>
                        <a:rPr lang="en-GB" baseline="0" dirty="0" smtClean="0"/>
                        <a:t> Dust</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vMerge="1">
                  <a:txBody>
                    <a:bodyPr/>
                    <a:lstStyle/>
                    <a:p>
                      <a:endParaRPr lang="en-GB" dirty="0"/>
                    </a:p>
                  </a:txBody>
                  <a:tcPr/>
                </a:tc>
                <a:tc>
                  <a:txBody>
                    <a:bodyPr/>
                    <a:lstStyle/>
                    <a:p>
                      <a:r>
                        <a:rPr lang="en-GB" dirty="0" smtClean="0"/>
                        <a:t>Aerosols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vMerge="1">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Secondary</a:t>
                      </a:r>
                      <a:r>
                        <a:rPr lang="en-GB" baseline="0" dirty="0" smtClean="0"/>
                        <a:t> extraction dust</a:t>
                      </a:r>
                      <a:endParaRPr lang="en-GB"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rowSpan="3">
                  <a:txBody>
                    <a:bodyPr/>
                    <a:lstStyle/>
                    <a:p>
                      <a:pPr algn="ctr"/>
                      <a:endParaRPr lang="en-GB" dirty="0" smtClean="0"/>
                    </a:p>
                    <a:p>
                      <a:pPr algn="ctr"/>
                      <a:r>
                        <a:rPr lang="en-GB" dirty="0" smtClean="0"/>
                        <a:t>Refractories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GB" dirty="0" smtClean="0"/>
                        <a:t>Vessel Bricks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vMerge="1">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General Cleaning Dust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vMerge="1">
                  <a:txBody>
                    <a:bodyPr/>
                    <a:lstStyle/>
                    <a:p>
                      <a:endParaRPr lang="en-GB" dirty="0"/>
                    </a:p>
                  </a:txBody>
                  <a:tcPr/>
                </a:tc>
                <a:tc>
                  <a:txBody>
                    <a:bodyPr/>
                    <a:lstStyle/>
                    <a:p>
                      <a:r>
                        <a:rPr lang="en-GB" dirty="0" smtClean="0"/>
                        <a:t>Ladle Bricks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vMerge="1">
                  <a:txBody>
                    <a:bodyPr/>
                    <a:lstStyle/>
                    <a:p>
                      <a:endParaRPr lang="en-GB" dirty="0"/>
                    </a:p>
                  </a:txBody>
                  <a:tcPr/>
                </a:tc>
                <a:tc>
                  <a:txBody>
                    <a:bodyPr/>
                    <a:lstStyle/>
                    <a:p>
                      <a:r>
                        <a:rPr lang="en-GB" dirty="0" smtClean="0"/>
                        <a:t>Lime Dust</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vMerge="1">
                  <a:txBody>
                    <a:bodyPr/>
                    <a:lstStyle/>
                    <a:p>
                      <a:endParaRPr lang="en-GB" dirty="0"/>
                    </a:p>
                  </a:txBody>
                  <a:tcPr/>
                </a:tc>
                <a:tc>
                  <a:txBody>
                    <a:bodyPr/>
                    <a:lstStyle/>
                    <a:p>
                      <a:r>
                        <a:rPr lang="en-GB" dirty="0" smtClean="0"/>
                        <a:t>Concrete &amp; Spray</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rowSpan="2">
                  <a:txBody>
                    <a:bodyPr/>
                    <a:lstStyle/>
                    <a:p>
                      <a:pPr algn="ctr"/>
                      <a:r>
                        <a:rPr lang="en-GB" dirty="0" smtClean="0"/>
                        <a:t>Water</a:t>
                      </a:r>
                      <a:r>
                        <a:rPr lang="en-GB" baseline="0" dirty="0" smtClean="0"/>
                        <a:t> Treatment</a:t>
                      </a:r>
                      <a:endParaRPr lang="en-GB"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Vessel Coolant Slurry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rowSpan="4">
                  <a:txBody>
                    <a:bodyPr/>
                    <a:lstStyle/>
                    <a:p>
                      <a:pPr algn="ctr"/>
                      <a:endParaRPr lang="en-GB" dirty="0" smtClean="0"/>
                    </a:p>
                    <a:p>
                      <a:pPr algn="ctr"/>
                      <a:endParaRPr lang="en-GB" dirty="0" smtClean="0"/>
                    </a:p>
                    <a:p>
                      <a:pPr algn="ctr"/>
                      <a:r>
                        <a:rPr lang="en-GB" dirty="0" smtClean="0"/>
                        <a:t>Others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GB" dirty="0" smtClean="0"/>
                        <a:t>Oils &amp; Greases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vMerge="1">
                  <a:txBody>
                    <a:bodyPr/>
                    <a:lstStyle/>
                    <a:p>
                      <a:endParaRPr lang="en-GB" dirty="0"/>
                    </a:p>
                  </a:txBody>
                  <a:tcPr/>
                </a:tc>
                <a:tc>
                  <a:txBody>
                    <a:bodyPr/>
                    <a:lstStyle/>
                    <a:p>
                      <a:r>
                        <a:rPr lang="en-GB" dirty="0" smtClean="0"/>
                        <a:t>Precipitator Slurry</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vMerge="1">
                  <a:txBody>
                    <a:bodyPr/>
                    <a:lstStyle/>
                    <a:p>
                      <a:endParaRPr lang="en-GB" dirty="0"/>
                    </a:p>
                  </a:txBody>
                  <a:tcPr/>
                </a:tc>
                <a:tc>
                  <a:txBody>
                    <a:bodyPr/>
                    <a:lstStyle/>
                    <a:p>
                      <a:r>
                        <a:rPr lang="en-GB" dirty="0" smtClean="0"/>
                        <a:t>Filters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rowSpan="3">
                  <a:txBody>
                    <a:bodyPr/>
                    <a:lstStyle/>
                    <a:p>
                      <a:pPr algn="ctr"/>
                      <a:endParaRPr lang="en-GB" dirty="0" smtClean="0"/>
                    </a:p>
                    <a:p>
                      <a:pPr algn="ctr"/>
                      <a:r>
                        <a:rPr lang="en-GB" dirty="0" smtClean="0"/>
                        <a:t>Metal</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dirty="0" smtClean="0"/>
                        <a:t>Ladle / Tundish returns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vMerge="1">
                  <a:txBody>
                    <a:bodyPr/>
                    <a:lstStyle/>
                    <a:p>
                      <a:endParaRPr lang="en-GB" dirty="0"/>
                    </a:p>
                  </a:txBody>
                  <a:tcPr/>
                </a:tc>
                <a:tc>
                  <a:txBody>
                    <a:bodyPr/>
                    <a:lstStyle/>
                    <a:p>
                      <a:r>
                        <a:rPr lang="en-GB" dirty="0" smtClean="0"/>
                        <a:t>Cable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Caster Scale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vMerge="1">
                  <a:txBody>
                    <a:bodyPr/>
                    <a:lstStyle/>
                    <a:p>
                      <a:endParaRPr lang="en-GB" dirty="0"/>
                    </a:p>
                  </a:txBody>
                  <a:tcPr/>
                </a:tc>
                <a:tc>
                  <a:txBody>
                    <a:bodyPr/>
                    <a:lstStyle/>
                    <a:p>
                      <a:r>
                        <a:rPr lang="en-GB" dirty="0" smtClean="0"/>
                        <a:t>General</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dirty="0" smtClean="0"/>
                        <a:t>Crops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5" name="Title 4">
            <a:extLst>
              <a:ext uri="{FF2B5EF4-FFF2-40B4-BE49-F238E27FC236}">
                <a16:creationId xmlns:a16="http://schemas.microsoft.com/office/drawing/2014/main" xmlns="" id="{29186029-7AD1-44CC-AC7E-E201F6CF652C}"/>
              </a:ext>
            </a:extLst>
          </p:cNvPr>
          <p:cNvSpPr>
            <a:spLocks noGrp="1"/>
          </p:cNvSpPr>
          <p:nvPr>
            <p:ph type="title"/>
          </p:nvPr>
        </p:nvSpPr>
        <p:spPr>
          <a:xfrm>
            <a:off x="297633" y="0"/>
            <a:ext cx="8460605" cy="549275"/>
          </a:xfrm>
        </p:spPr>
        <p:txBody>
          <a:bodyPr/>
          <a:lstStyle/>
          <a:p>
            <a:r>
              <a:rPr lang="en-GB" dirty="0" smtClean="0"/>
              <a:t>BOF Plant Main Wastes &amp; Reverts</a:t>
            </a:r>
            <a:endParaRPr lang="en-GB" dirty="0"/>
          </a:p>
        </p:txBody>
      </p:sp>
    </p:spTree>
    <p:extLst>
      <p:ext uri="{BB962C8B-B14F-4D97-AF65-F5344CB8AC3E}">
        <p14:creationId xmlns:p14="http://schemas.microsoft.com/office/powerpoint/2010/main" val="3894678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207" y="38775"/>
            <a:ext cx="8460605" cy="549275"/>
          </a:xfrm>
        </p:spPr>
        <p:txBody>
          <a:bodyPr/>
          <a:lstStyle/>
          <a:p>
            <a:r>
              <a:rPr lang="en-GB" dirty="0" smtClean="0"/>
              <a:t>Wastes</a:t>
            </a:r>
            <a:endParaRPr lang="en-GB" dirty="0"/>
          </a:p>
        </p:txBody>
      </p:sp>
      <p:grpSp>
        <p:nvGrpSpPr>
          <p:cNvPr id="6" name="Group 148"/>
          <p:cNvGrpSpPr>
            <a:grpSpLocks/>
          </p:cNvGrpSpPr>
          <p:nvPr/>
        </p:nvGrpSpPr>
        <p:grpSpPr bwMode="auto">
          <a:xfrm>
            <a:off x="1723448" y="1835192"/>
            <a:ext cx="533400" cy="323850"/>
            <a:chOff x="2406" y="2268"/>
            <a:chExt cx="336" cy="204"/>
          </a:xfrm>
        </p:grpSpPr>
        <p:sp>
          <p:nvSpPr>
            <p:cNvPr id="7" name="AutoShape 149"/>
            <p:cNvSpPr>
              <a:spLocks noChangeArrowheads="1"/>
            </p:cNvSpPr>
            <p:nvPr/>
          </p:nvSpPr>
          <p:spPr bwMode="auto">
            <a:xfrm>
              <a:off x="2470" y="2391"/>
              <a:ext cx="78" cy="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46 w 21600"/>
                <a:gd name="T25" fmla="*/ 3200 h 21600"/>
                <a:gd name="T26" fmla="*/ 18554 w 21600"/>
                <a:gd name="T27" fmla="*/ 184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pPr>
                <a:defRPr/>
              </a:pPr>
              <a:endParaRPr lang="en-GB" dirty="0"/>
            </a:p>
          </p:txBody>
        </p:sp>
        <p:sp>
          <p:nvSpPr>
            <p:cNvPr id="8" name="AutoShape 150"/>
            <p:cNvSpPr>
              <a:spLocks noChangeArrowheads="1"/>
            </p:cNvSpPr>
            <p:nvPr/>
          </p:nvSpPr>
          <p:spPr bwMode="auto">
            <a:xfrm>
              <a:off x="2661" y="2392"/>
              <a:ext cx="72" cy="7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300 w 21600"/>
                <a:gd name="T25" fmla="*/ 3046 h 21600"/>
                <a:gd name="T26" fmla="*/ 18300 w 21600"/>
                <a:gd name="T27" fmla="*/ 185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657" y="10800"/>
                  </a:moveTo>
                  <a:cubicBezTo>
                    <a:pt x="5657" y="13640"/>
                    <a:pt x="7960" y="15943"/>
                    <a:pt x="10800" y="15943"/>
                  </a:cubicBezTo>
                  <a:cubicBezTo>
                    <a:pt x="13640" y="15943"/>
                    <a:pt x="15943" y="13640"/>
                    <a:pt x="15943" y="10800"/>
                  </a:cubicBezTo>
                  <a:cubicBezTo>
                    <a:pt x="15943" y="7960"/>
                    <a:pt x="13640" y="5657"/>
                    <a:pt x="10800" y="5657"/>
                  </a:cubicBezTo>
                  <a:cubicBezTo>
                    <a:pt x="7960" y="5657"/>
                    <a:pt x="5657" y="7960"/>
                    <a:pt x="5657" y="10800"/>
                  </a:cubicBezTo>
                  <a:close/>
                </a:path>
              </a:pathLst>
            </a:custGeom>
            <a:solidFill>
              <a:schemeClr val="accent1"/>
            </a:solidFill>
            <a:ln w="9525">
              <a:solidFill>
                <a:schemeClr val="tx1"/>
              </a:solidFill>
              <a:round/>
              <a:headEnd/>
              <a:tailEnd/>
            </a:ln>
          </p:spPr>
          <p:txBody>
            <a:bodyPr wrap="none" anchor="ctr"/>
            <a:lstStyle/>
            <a:p>
              <a:pPr>
                <a:defRPr/>
              </a:pPr>
              <a:endParaRPr lang="en-GB" dirty="0"/>
            </a:p>
          </p:txBody>
        </p:sp>
        <p:sp>
          <p:nvSpPr>
            <p:cNvPr id="9" name="Rectangle 151"/>
            <p:cNvSpPr>
              <a:spLocks noChangeArrowheads="1"/>
            </p:cNvSpPr>
            <p:nvPr/>
          </p:nvSpPr>
          <p:spPr bwMode="auto">
            <a:xfrm>
              <a:off x="2668" y="2361"/>
              <a:ext cx="74" cy="47"/>
            </a:xfrm>
            <a:prstGeom prst="rect">
              <a:avLst/>
            </a:prstGeom>
            <a:solidFill>
              <a:srgbClr val="FF9900"/>
            </a:solidFill>
            <a:ln w="9525">
              <a:solidFill>
                <a:schemeClr val="tx1"/>
              </a:solidFill>
              <a:miter lim="800000"/>
              <a:headEnd/>
              <a:tailEnd/>
            </a:ln>
          </p:spPr>
          <p:txBody>
            <a:bodyPr wrap="none" anchor="ctr"/>
            <a:lstStyle/>
            <a:p>
              <a:endParaRPr lang="en-GB" dirty="0">
                <a:effectLst/>
              </a:endParaRPr>
            </a:p>
          </p:txBody>
        </p:sp>
        <p:sp>
          <p:nvSpPr>
            <p:cNvPr id="10" name="Rectangle 152"/>
            <p:cNvSpPr>
              <a:spLocks noChangeArrowheads="1"/>
            </p:cNvSpPr>
            <p:nvPr/>
          </p:nvSpPr>
          <p:spPr bwMode="auto">
            <a:xfrm>
              <a:off x="2632" y="2322"/>
              <a:ext cx="69" cy="52"/>
            </a:xfrm>
            <a:prstGeom prst="rect">
              <a:avLst/>
            </a:prstGeom>
            <a:solidFill>
              <a:srgbClr val="FF9900"/>
            </a:solidFill>
            <a:ln w="9525">
              <a:solidFill>
                <a:schemeClr val="tx1"/>
              </a:solidFill>
              <a:miter lim="800000"/>
              <a:headEnd/>
              <a:tailEnd/>
            </a:ln>
          </p:spPr>
          <p:txBody>
            <a:bodyPr wrap="none" anchor="ctr"/>
            <a:lstStyle/>
            <a:p>
              <a:endParaRPr lang="en-GB" dirty="0">
                <a:effectLst/>
              </a:endParaRPr>
            </a:p>
          </p:txBody>
        </p:sp>
        <p:sp>
          <p:nvSpPr>
            <p:cNvPr id="11" name="AutoShape 153"/>
            <p:cNvSpPr>
              <a:spLocks noChangeArrowheads="1"/>
            </p:cNvSpPr>
            <p:nvPr/>
          </p:nvSpPr>
          <p:spPr bwMode="auto">
            <a:xfrm>
              <a:off x="2410" y="2289"/>
              <a:ext cx="258" cy="85"/>
            </a:xfrm>
            <a:prstGeom prst="parallelogram">
              <a:avLst>
                <a:gd name="adj" fmla="val 75882"/>
              </a:avLst>
            </a:prstGeom>
            <a:solidFill>
              <a:srgbClr val="FF9900"/>
            </a:solidFill>
            <a:ln w="9525">
              <a:solidFill>
                <a:schemeClr val="tx1"/>
              </a:solidFill>
              <a:miter lim="800000"/>
              <a:headEnd/>
              <a:tailEnd/>
            </a:ln>
          </p:spPr>
          <p:txBody>
            <a:bodyPr wrap="none" anchor="ctr"/>
            <a:lstStyle/>
            <a:p>
              <a:endParaRPr lang="en-GB" dirty="0">
                <a:effectLst/>
              </a:endParaRPr>
            </a:p>
          </p:txBody>
        </p:sp>
        <p:sp>
          <p:nvSpPr>
            <p:cNvPr id="12" name="Rectangle 154"/>
            <p:cNvSpPr>
              <a:spLocks noChangeArrowheads="1"/>
            </p:cNvSpPr>
            <p:nvPr/>
          </p:nvSpPr>
          <p:spPr bwMode="auto">
            <a:xfrm>
              <a:off x="2406" y="2268"/>
              <a:ext cx="276" cy="135"/>
            </a:xfrm>
            <a:prstGeom prst="rect">
              <a:avLst/>
            </a:prstGeom>
            <a:noFill/>
            <a:ln w="9525">
              <a:noFill/>
              <a:miter lim="800000"/>
              <a:headEnd/>
              <a:tailEnd/>
            </a:ln>
          </p:spPr>
          <p:txBody>
            <a:bodyPr>
              <a:spAutoFit/>
            </a:bodyPr>
            <a:lstStyle/>
            <a:p>
              <a:r>
                <a:rPr lang="en-GB" sz="800" dirty="0">
                  <a:effectLst/>
                  <a:cs typeface="Times New Roman" charset="0"/>
                </a:rPr>
                <a:t>Truck</a:t>
              </a:r>
              <a:endParaRPr lang="en-US" sz="800" dirty="0">
                <a:effectLst/>
                <a:cs typeface="Times New Roman" charset="0"/>
              </a:endParaRPr>
            </a:p>
          </p:txBody>
        </p:sp>
        <p:sp>
          <p:nvSpPr>
            <p:cNvPr id="13" name="Line 155"/>
            <p:cNvSpPr>
              <a:spLocks noChangeShapeType="1"/>
            </p:cNvSpPr>
            <p:nvPr/>
          </p:nvSpPr>
          <p:spPr bwMode="auto">
            <a:xfrm>
              <a:off x="2430" y="2403"/>
              <a:ext cx="294" cy="3"/>
            </a:xfrm>
            <a:prstGeom prst="line">
              <a:avLst/>
            </a:prstGeom>
            <a:noFill/>
            <a:ln w="9525">
              <a:solidFill>
                <a:schemeClr val="tx1"/>
              </a:solidFill>
              <a:round/>
              <a:headEnd/>
              <a:tailEnd/>
            </a:ln>
          </p:spPr>
          <p:txBody>
            <a:bodyPr/>
            <a:lstStyle/>
            <a:p>
              <a:pPr>
                <a:defRPr/>
              </a:pPr>
              <a:endParaRPr lang="en-GB" dirty="0"/>
            </a:p>
          </p:txBody>
        </p:sp>
        <p:sp>
          <p:nvSpPr>
            <p:cNvPr id="14" name="Rectangle 156"/>
            <p:cNvSpPr>
              <a:spLocks noChangeArrowheads="1"/>
            </p:cNvSpPr>
            <p:nvPr/>
          </p:nvSpPr>
          <p:spPr bwMode="auto">
            <a:xfrm>
              <a:off x="2655" y="2331"/>
              <a:ext cx="30" cy="27"/>
            </a:xfrm>
            <a:prstGeom prst="rect">
              <a:avLst/>
            </a:prstGeom>
            <a:solidFill>
              <a:schemeClr val="accent1"/>
            </a:solidFill>
            <a:ln w="9525">
              <a:solidFill>
                <a:schemeClr val="tx1"/>
              </a:solidFill>
              <a:miter lim="800000"/>
              <a:headEnd/>
              <a:tailEnd/>
            </a:ln>
          </p:spPr>
          <p:txBody>
            <a:bodyPr wrap="none" anchor="ctr"/>
            <a:lstStyle/>
            <a:p>
              <a:endParaRPr lang="en-GB" dirty="0">
                <a:effectLst/>
              </a:endParaRPr>
            </a:p>
          </p:txBody>
        </p:sp>
        <p:sp>
          <p:nvSpPr>
            <p:cNvPr id="15" name="Line 157"/>
            <p:cNvSpPr>
              <a:spLocks noChangeShapeType="1"/>
            </p:cNvSpPr>
            <p:nvPr/>
          </p:nvSpPr>
          <p:spPr bwMode="auto">
            <a:xfrm>
              <a:off x="2412" y="2370"/>
              <a:ext cx="204" cy="0"/>
            </a:xfrm>
            <a:prstGeom prst="line">
              <a:avLst/>
            </a:prstGeom>
            <a:noFill/>
            <a:ln w="9525">
              <a:solidFill>
                <a:schemeClr val="tx1"/>
              </a:solidFill>
              <a:round/>
              <a:headEnd/>
              <a:tailEnd/>
            </a:ln>
          </p:spPr>
          <p:txBody>
            <a:bodyPr/>
            <a:lstStyle/>
            <a:p>
              <a:pPr>
                <a:defRPr/>
              </a:pPr>
              <a:endParaRPr lang="en-GB" dirty="0"/>
            </a:p>
          </p:txBody>
        </p:sp>
        <p:sp>
          <p:nvSpPr>
            <p:cNvPr id="16" name="Rectangle 158"/>
            <p:cNvSpPr>
              <a:spLocks noChangeArrowheads="1"/>
            </p:cNvSpPr>
            <p:nvPr/>
          </p:nvSpPr>
          <p:spPr bwMode="auto">
            <a:xfrm>
              <a:off x="2632" y="2322"/>
              <a:ext cx="69" cy="52"/>
            </a:xfrm>
            <a:prstGeom prst="rect">
              <a:avLst/>
            </a:prstGeom>
            <a:solidFill>
              <a:srgbClr val="FF9900"/>
            </a:solidFill>
            <a:ln w="9525">
              <a:solidFill>
                <a:schemeClr val="tx1"/>
              </a:solidFill>
              <a:miter lim="800000"/>
              <a:headEnd/>
              <a:tailEnd/>
            </a:ln>
          </p:spPr>
          <p:txBody>
            <a:bodyPr wrap="none" anchor="ctr"/>
            <a:lstStyle/>
            <a:p>
              <a:endParaRPr lang="en-GB" dirty="0">
                <a:effectLst/>
              </a:endParaRPr>
            </a:p>
          </p:txBody>
        </p:sp>
        <p:sp>
          <p:nvSpPr>
            <p:cNvPr id="17" name="Rectangle 159"/>
            <p:cNvSpPr>
              <a:spLocks noChangeArrowheads="1"/>
            </p:cNvSpPr>
            <p:nvPr/>
          </p:nvSpPr>
          <p:spPr bwMode="auto">
            <a:xfrm>
              <a:off x="2652" y="2337"/>
              <a:ext cx="27" cy="30"/>
            </a:xfrm>
            <a:prstGeom prst="rect">
              <a:avLst/>
            </a:prstGeom>
            <a:solidFill>
              <a:schemeClr val="accent1"/>
            </a:solidFill>
            <a:ln w="9525">
              <a:solidFill>
                <a:schemeClr val="tx1"/>
              </a:solidFill>
              <a:miter lim="800000"/>
              <a:headEnd/>
              <a:tailEnd/>
            </a:ln>
          </p:spPr>
          <p:txBody>
            <a:bodyPr wrap="none" anchor="ctr"/>
            <a:lstStyle/>
            <a:p>
              <a:endParaRPr lang="en-GB" dirty="0">
                <a:effectLst/>
              </a:endParaRPr>
            </a:p>
          </p:txBody>
        </p:sp>
      </p:grpSp>
      <p:grpSp>
        <p:nvGrpSpPr>
          <p:cNvPr id="2" name="Group 1"/>
          <p:cNvGrpSpPr/>
          <p:nvPr/>
        </p:nvGrpSpPr>
        <p:grpSpPr>
          <a:xfrm>
            <a:off x="259298" y="2988851"/>
            <a:ext cx="818866" cy="791569"/>
            <a:chOff x="259298" y="2988851"/>
            <a:chExt cx="818866" cy="791569"/>
          </a:xfrm>
        </p:grpSpPr>
        <p:sp>
          <p:nvSpPr>
            <p:cNvPr id="18" name="Rectangle 17"/>
            <p:cNvSpPr/>
            <p:nvPr/>
          </p:nvSpPr>
          <p:spPr>
            <a:xfrm>
              <a:off x="259298" y="3411931"/>
              <a:ext cx="818866" cy="3684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p:cNvSpPr/>
            <p:nvPr/>
          </p:nvSpPr>
          <p:spPr>
            <a:xfrm>
              <a:off x="941686" y="2988851"/>
              <a:ext cx="136478" cy="423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Isosceles Triangle 19"/>
            <p:cNvSpPr/>
            <p:nvPr/>
          </p:nvSpPr>
          <p:spPr>
            <a:xfrm>
              <a:off x="764265" y="3200391"/>
              <a:ext cx="177421" cy="2115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Isosceles Triangle 20"/>
            <p:cNvSpPr/>
            <p:nvPr/>
          </p:nvSpPr>
          <p:spPr>
            <a:xfrm>
              <a:off x="589113" y="3216311"/>
              <a:ext cx="177421" cy="2115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Isosceles Triangle 21"/>
            <p:cNvSpPr/>
            <p:nvPr/>
          </p:nvSpPr>
          <p:spPr>
            <a:xfrm>
              <a:off x="411694" y="3229959"/>
              <a:ext cx="177421" cy="2115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Isosceles Triangle 22"/>
            <p:cNvSpPr/>
            <p:nvPr/>
          </p:nvSpPr>
          <p:spPr>
            <a:xfrm>
              <a:off x="261575" y="3243607"/>
              <a:ext cx="177421" cy="2115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4" name="TextBox 23"/>
          <p:cNvSpPr txBox="1"/>
          <p:nvPr/>
        </p:nvSpPr>
        <p:spPr>
          <a:xfrm>
            <a:off x="282531" y="3807294"/>
            <a:ext cx="659155" cy="369332"/>
          </a:xfrm>
          <a:prstGeom prst="rect">
            <a:avLst/>
          </a:prstGeom>
          <a:noFill/>
        </p:spPr>
        <p:txBody>
          <a:bodyPr wrap="none" rtlCol="0">
            <a:spAutoFit/>
          </a:bodyPr>
          <a:lstStyle/>
          <a:p>
            <a:r>
              <a:rPr lang="en-GB" dirty="0" smtClean="0"/>
              <a:t>BOF</a:t>
            </a:r>
            <a:endParaRPr lang="en-GB" dirty="0"/>
          </a:p>
        </p:txBody>
      </p:sp>
      <p:grpSp>
        <p:nvGrpSpPr>
          <p:cNvPr id="25" name="Group 148"/>
          <p:cNvGrpSpPr>
            <a:grpSpLocks/>
          </p:cNvGrpSpPr>
          <p:nvPr/>
        </p:nvGrpSpPr>
        <p:grpSpPr bwMode="auto">
          <a:xfrm>
            <a:off x="1723448" y="4737644"/>
            <a:ext cx="533400" cy="323850"/>
            <a:chOff x="2406" y="2268"/>
            <a:chExt cx="336" cy="204"/>
          </a:xfrm>
        </p:grpSpPr>
        <p:sp>
          <p:nvSpPr>
            <p:cNvPr id="26" name="AutoShape 149"/>
            <p:cNvSpPr>
              <a:spLocks noChangeArrowheads="1"/>
            </p:cNvSpPr>
            <p:nvPr/>
          </p:nvSpPr>
          <p:spPr bwMode="auto">
            <a:xfrm>
              <a:off x="2470" y="2391"/>
              <a:ext cx="78" cy="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46 w 21600"/>
                <a:gd name="T25" fmla="*/ 3200 h 21600"/>
                <a:gd name="T26" fmla="*/ 18554 w 21600"/>
                <a:gd name="T27" fmla="*/ 184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pPr>
                <a:defRPr/>
              </a:pPr>
              <a:endParaRPr lang="en-GB" dirty="0"/>
            </a:p>
          </p:txBody>
        </p:sp>
        <p:sp>
          <p:nvSpPr>
            <p:cNvPr id="27" name="AutoShape 150"/>
            <p:cNvSpPr>
              <a:spLocks noChangeArrowheads="1"/>
            </p:cNvSpPr>
            <p:nvPr/>
          </p:nvSpPr>
          <p:spPr bwMode="auto">
            <a:xfrm>
              <a:off x="2661" y="2392"/>
              <a:ext cx="72" cy="7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300 w 21600"/>
                <a:gd name="T25" fmla="*/ 3046 h 21600"/>
                <a:gd name="T26" fmla="*/ 18300 w 21600"/>
                <a:gd name="T27" fmla="*/ 185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657" y="10800"/>
                  </a:moveTo>
                  <a:cubicBezTo>
                    <a:pt x="5657" y="13640"/>
                    <a:pt x="7960" y="15943"/>
                    <a:pt x="10800" y="15943"/>
                  </a:cubicBezTo>
                  <a:cubicBezTo>
                    <a:pt x="13640" y="15943"/>
                    <a:pt x="15943" y="13640"/>
                    <a:pt x="15943" y="10800"/>
                  </a:cubicBezTo>
                  <a:cubicBezTo>
                    <a:pt x="15943" y="7960"/>
                    <a:pt x="13640" y="5657"/>
                    <a:pt x="10800" y="5657"/>
                  </a:cubicBezTo>
                  <a:cubicBezTo>
                    <a:pt x="7960" y="5657"/>
                    <a:pt x="5657" y="7960"/>
                    <a:pt x="5657" y="10800"/>
                  </a:cubicBezTo>
                  <a:close/>
                </a:path>
              </a:pathLst>
            </a:custGeom>
            <a:solidFill>
              <a:schemeClr val="accent1"/>
            </a:solidFill>
            <a:ln w="9525">
              <a:solidFill>
                <a:schemeClr val="tx1"/>
              </a:solidFill>
              <a:round/>
              <a:headEnd/>
              <a:tailEnd/>
            </a:ln>
          </p:spPr>
          <p:txBody>
            <a:bodyPr wrap="none" anchor="ctr"/>
            <a:lstStyle/>
            <a:p>
              <a:pPr>
                <a:defRPr/>
              </a:pPr>
              <a:endParaRPr lang="en-GB" dirty="0"/>
            </a:p>
          </p:txBody>
        </p:sp>
        <p:sp>
          <p:nvSpPr>
            <p:cNvPr id="28" name="Rectangle 151"/>
            <p:cNvSpPr>
              <a:spLocks noChangeArrowheads="1"/>
            </p:cNvSpPr>
            <p:nvPr/>
          </p:nvSpPr>
          <p:spPr bwMode="auto">
            <a:xfrm>
              <a:off x="2668" y="2361"/>
              <a:ext cx="74" cy="47"/>
            </a:xfrm>
            <a:prstGeom prst="rect">
              <a:avLst/>
            </a:prstGeom>
            <a:solidFill>
              <a:srgbClr val="FF9900"/>
            </a:solidFill>
            <a:ln w="9525">
              <a:solidFill>
                <a:schemeClr val="tx1"/>
              </a:solidFill>
              <a:miter lim="800000"/>
              <a:headEnd/>
              <a:tailEnd/>
            </a:ln>
          </p:spPr>
          <p:txBody>
            <a:bodyPr wrap="none" anchor="ctr"/>
            <a:lstStyle/>
            <a:p>
              <a:endParaRPr lang="en-GB" dirty="0">
                <a:effectLst/>
              </a:endParaRPr>
            </a:p>
          </p:txBody>
        </p:sp>
        <p:sp>
          <p:nvSpPr>
            <p:cNvPr id="29" name="Rectangle 152"/>
            <p:cNvSpPr>
              <a:spLocks noChangeArrowheads="1"/>
            </p:cNvSpPr>
            <p:nvPr/>
          </p:nvSpPr>
          <p:spPr bwMode="auto">
            <a:xfrm>
              <a:off x="2632" y="2322"/>
              <a:ext cx="69" cy="52"/>
            </a:xfrm>
            <a:prstGeom prst="rect">
              <a:avLst/>
            </a:prstGeom>
            <a:solidFill>
              <a:srgbClr val="FF9900"/>
            </a:solidFill>
            <a:ln w="9525">
              <a:solidFill>
                <a:schemeClr val="tx1"/>
              </a:solidFill>
              <a:miter lim="800000"/>
              <a:headEnd/>
              <a:tailEnd/>
            </a:ln>
          </p:spPr>
          <p:txBody>
            <a:bodyPr wrap="none" anchor="ctr"/>
            <a:lstStyle/>
            <a:p>
              <a:endParaRPr lang="en-GB" dirty="0">
                <a:effectLst/>
              </a:endParaRPr>
            </a:p>
          </p:txBody>
        </p:sp>
        <p:sp>
          <p:nvSpPr>
            <p:cNvPr id="30" name="AutoShape 153"/>
            <p:cNvSpPr>
              <a:spLocks noChangeArrowheads="1"/>
            </p:cNvSpPr>
            <p:nvPr/>
          </p:nvSpPr>
          <p:spPr bwMode="auto">
            <a:xfrm>
              <a:off x="2410" y="2289"/>
              <a:ext cx="258" cy="85"/>
            </a:xfrm>
            <a:prstGeom prst="parallelogram">
              <a:avLst>
                <a:gd name="adj" fmla="val 75882"/>
              </a:avLst>
            </a:prstGeom>
            <a:solidFill>
              <a:srgbClr val="FF9900"/>
            </a:solidFill>
            <a:ln w="9525">
              <a:solidFill>
                <a:schemeClr val="tx1"/>
              </a:solidFill>
              <a:miter lim="800000"/>
              <a:headEnd/>
              <a:tailEnd/>
            </a:ln>
          </p:spPr>
          <p:txBody>
            <a:bodyPr wrap="none" anchor="ctr"/>
            <a:lstStyle/>
            <a:p>
              <a:endParaRPr lang="en-GB" dirty="0">
                <a:effectLst/>
              </a:endParaRPr>
            </a:p>
          </p:txBody>
        </p:sp>
        <p:sp>
          <p:nvSpPr>
            <p:cNvPr id="31" name="Rectangle 154"/>
            <p:cNvSpPr>
              <a:spLocks noChangeArrowheads="1"/>
            </p:cNvSpPr>
            <p:nvPr/>
          </p:nvSpPr>
          <p:spPr bwMode="auto">
            <a:xfrm>
              <a:off x="2406" y="2268"/>
              <a:ext cx="276" cy="135"/>
            </a:xfrm>
            <a:prstGeom prst="rect">
              <a:avLst/>
            </a:prstGeom>
            <a:noFill/>
            <a:ln w="9525">
              <a:noFill/>
              <a:miter lim="800000"/>
              <a:headEnd/>
              <a:tailEnd/>
            </a:ln>
          </p:spPr>
          <p:txBody>
            <a:bodyPr>
              <a:spAutoFit/>
            </a:bodyPr>
            <a:lstStyle/>
            <a:p>
              <a:r>
                <a:rPr lang="en-GB" sz="800" dirty="0">
                  <a:effectLst/>
                  <a:cs typeface="Times New Roman" charset="0"/>
                </a:rPr>
                <a:t>Truck</a:t>
              </a:r>
              <a:endParaRPr lang="en-US" sz="800" dirty="0">
                <a:effectLst/>
                <a:cs typeface="Times New Roman" charset="0"/>
              </a:endParaRPr>
            </a:p>
          </p:txBody>
        </p:sp>
        <p:sp>
          <p:nvSpPr>
            <p:cNvPr id="32" name="Line 155"/>
            <p:cNvSpPr>
              <a:spLocks noChangeShapeType="1"/>
            </p:cNvSpPr>
            <p:nvPr/>
          </p:nvSpPr>
          <p:spPr bwMode="auto">
            <a:xfrm>
              <a:off x="2430" y="2403"/>
              <a:ext cx="294" cy="3"/>
            </a:xfrm>
            <a:prstGeom prst="line">
              <a:avLst/>
            </a:prstGeom>
            <a:noFill/>
            <a:ln w="9525">
              <a:solidFill>
                <a:schemeClr val="tx1"/>
              </a:solidFill>
              <a:round/>
              <a:headEnd/>
              <a:tailEnd/>
            </a:ln>
          </p:spPr>
          <p:txBody>
            <a:bodyPr/>
            <a:lstStyle/>
            <a:p>
              <a:pPr>
                <a:defRPr/>
              </a:pPr>
              <a:endParaRPr lang="en-GB" dirty="0"/>
            </a:p>
          </p:txBody>
        </p:sp>
        <p:sp>
          <p:nvSpPr>
            <p:cNvPr id="33" name="Rectangle 156"/>
            <p:cNvSpPr>
              <a:spLocks noChangeArrowheads="1"/>
            </p:cNvSpPr>
            <p:nvPr/>
          </p:nvSpPr>
          <p:spPr bwMode="auto">
            <a:xfrm>
              <a:off x="2655" y="2331"/>
              <a:ext cx="30" cy="27"/>
            </a:xfrm>
            <a:prstGeom prst="rect">
              <a:avLst/>
            </a:prstGeom>
            <a:solidFill>
              <a:schemeClr val="accent1"/>
            </a:solidFill>
            <a:ln w="9525">
              <a:solidFill>
                <a:schemeClr val="tx1"/>
              </a:solidFill>
              <a:miter lim="800000"/>
              <a:headEnd/>
              <a:tailEnd/>
            </a:ln>
          </p:spPr>
          <p:txBody>
            <a:bodyPr wrap="none" anchor="ctr"/>
            <a:lstStyle/>
            <a:p>
              <a:endParaRPr lang="en-GB" dirty="0">
                <a:effectLst/>
              </a:endParaRPr>
            </a:p>
          </p:txBody>
        </p:sp>
        <p:sp>
          <p:nvSpPr>
            <p:cNvPr id="34" name="Line 157"/>
            <p:cNvSpPr>
              <a:spLocks noChangeShapeType="1"/>
            </p:cNvSpPr>
            <p:nvPr/>
          </p:nvSpPr>
          <p:spPr bwMode="auto">
            <a:xfrm>
              <a:off x="2412" y="2370"/>
              <a:ext cx="204" cy="0"/>
            </a:xfrm>
            <a:prstGeom prst="line">
              <a:avLst/>
            </a:prstGeom>
            <a:noFill/>
            <a:ln w="9525">
              <a:solidFill>
                <a:schemeClr val="tx1"/>
              </a:solidFill>
              <a:round/>
              <a:headEnd/>
              <a:tailEnd/>
            </a:ln>
          </p:spPr>
          <p:txBody>
            <a:bodyPr/>
            <a:lstStyle/>
            <a:p>
              <a:pPr>
                <a:defRPr/>
              </a:pPr>
              <a:endParaRPr lang="en-GB" dirty="0"/>
            </a:p>
          </p:txBody>
        </p:sp>
        <p:sp>
          <p:nvSpPr>
            <p:cNvPr id="35" name="Rectangle 158"/>
            <p:cNvSpPr>
              <a:spLocks noChangeArrowheads="1"/>
            </p:cNvSpPr>
            <p:nvPr/>
          </p:nvSpPr>
          <p:spPr bwMode="auto">
            <a:xfrm>
              <a:off x="2632" y="2322"/>
              <a:ext cx="69" cy="52"/>
            </a:xfrm>
            <a:prstGeom prst="rect">
              <a:avLst/>
            </a:prstGeom>
            <a:solidFill>
              <a:srgbClr val="FF9900"/>
            </a:solidFill>
            <a:ln w="9525">
              <a:solidFill>
                <a:schemeClr val="tx1"/>
              </a:solidFill>
              <a:miter lim="800000"/>
              <a:headEnd/>
              <a:tailEnd/>
            </a:ln>
          </p:spPr>
          <p:txBody>
            <a:bodyPr wrap="none" anchor="ctr"/>
            <a:lstStyle/>
            <a:p>
              <a:endParaRPr lang="en-GB" dirty="0">
                <a:effectLst/>
              </a:endParaRPr>
            </a:p>
          </p:txBody>
        </p:sp>
        <p:sp>
          <p:nvSpPr>
            <p:cNvPr id="36" name="Rectangle 159"/>
            <p:cNvSpPr>
              <a:spLocks noChangeArrowheads="1"/>
            </p:cNvSpPr>
            <p:nvPr/>
          </p:nvSpPr>
          <p:spPr bwMode="auto">
            <a:xfrm>
              <a:off x="2652" y="2337"/>
              <a:ext cx="27" cy="30"/>
            </a:xfrm>
            <a:prstGeom prst="rect">
              <a:avLst/>
            </a:prstGeom>
            <a:solidFill>
              <a:schemeClr val="accent1"/>
            </a:solidFill>
            <a:ln w="9525">
              <a:solidFill>
                <a:schemeClr val="tx1"/>
              </a:solidFill>
              <a:miter lim="800000"/>
              <a:headEnd/>
              <a:tailEnd/>
            </a:ln>
          </p:spPr>
          <p:txBody>
            <a:bodyPr wrap="none" anchor="ctr"/>
            <a:lstStyle/>
            <a:p>
              <a:endParaRPr lang="en-GB" dirty="0">
                <a:effectLst/>
              </a:endParaRPr>
            </a:p>
          </p:txBody>
        </p:sp>
      </p:grpSp>
      <p:grpSp>
        <p:nvGrpSpPr>
          <p:cNvPr id="37" name="Group 148"/>
          <p:cNvGrpSpPr>
            <a:grpSpLocks/>
          </p:cNvGrpSpPr>
          <p:nvPr/>
        </p:nvGrpSpPr>
        <p:grpSpPr bwMode="auto">
          <a:xfrm>
            <a:off x="1737735" y="3405623"/>
            <a:ext cx="533400" cy="323850"/>
            <a:chOff x="2406" y="2268"/>
            <a:chExt cx="336" cy="204"/>
          </a:xfrm>
        </p:grpSpPr>
        <p:sp>
          <p:nvSpPr>
            <p:cNvPr id="38" name="AutoShape 149"/>
            <p:cNvSpPr>
              <a:spLocks noChangeArrowheads="1"/>
            </p:cNvSpPr>
            <p:nvPr/>
          </p:nvSpPr>
          <p:spPr bwMode="auto">
            <a:xfrm>
              <a:off x="2470" y="2391"/>
              <a:ext cx="78" cy="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46 w 21600"/>
                <a:gd name="T25" fmla="*/ 3200 h 21600"/>
                <a:gd name="T26" fmla="*/ 18554 w 21600"/>
                <a:gd name="T27" fmla="*/ 184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pPr>
                <a:defRPr/>
              </a:pPr>
              <a:endParaRPr lang="en-GB" dirty="0"/>
            </a:p>
          </p:txBody>
        </p:sp>
        <p:sp>
          <p:nvSpPr>
            <p:cNvPr id="39" name="AutoShape 150"/>
            <p:cNvSpPr>
              <a:spLocks noChangeArrowheads="1"/>
            </p:cNvSpPr>
            <p:nvPr/>
          </p:nvSpPr>
          <p:spPr bwMode="auto">
            <a:xfrm>
              <a:off x="2661" y="2392"/>
              <a:ext cx="72" cy="7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300 w 21600"/>
                <a:gd name="T25" fmla="*/ 3046 h 21600"/>
                <a:gd name="T26" fmla="*/ 18300 w 21600"/>
                <a:gd name="T27" fmla="*/ 185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657" y="10800"/>
                  </a:moveTo>
                  <a:cubicBezTo>
                    <a:pt x="5657" y="13640"/>
                    <a:pt x="7960" y="15943"/>
                    <a:pt x="10800" y="15943"/>
                  </a:cubicBezTo>
                  <a:cubicBezTo>
                    <a:pt x="13640" y="15943"/>
                    <a:pt x="15943" y="13640"/>
                    <a:pt x="15943" y="10800"/>
                  </a:cubicBezTo>
                  <a:cubicBezTo>
                    <a:pt x="15943" y="7960"/>
                    <a:pt x="13640" y="5657"/>
                    <a:pt x="10800" y="5657"/>
                  </a:cubicBezTo>
                  <a:cubicBezTo>
                    <a:pt x="7960" y="5657"/>
                    <a:pt x="5657" y="7960"/>
                    <a:pt x="5657" y="10800"/>
                  </a:cubicBezTo>
                  <a:close/>
                </a:path>
              </a:pathLst>
            </a:custGeom>
            <a:solidFill>
              <a:schemeClr val="accent1"/>
            </a:solidFill>
            <a:ln w="9525">
              <a:solidFill>
                <a:schemeClr val="tx1"/>
              </a:solidFill>
              <a:round/>
              <a:headEnd/>
              <a:tailEnd/>
            </a:ln>
          </p:spPr>
          <p:txBody>
            <a:bodyPr wrap="none" anchor="ctr"/>
            <a:lstStyle/>
            <a:p>
              <a:pPr>
                <a:defRPr/>
              </a:pPr>
              <a:endParaRPr lang="en-GB" dirty="0"/>
            </a:p>
          </p:txBody>
        </p:sp>
        <p:sp>
          <p:nvSpPr>
            <p:cNvPr id="40" name="Rectangle 151"/>
            <p:cNvSpPr>
              <a:spLocks noChangeArrowheads="1"/>
            </p:cNvSpPr>
            <p:nvPr/>
          </p:nvSpPr>
          <p:spPr bwMode="auto">
            <a:xfrm>
              <a:off x="2668" y="2361"/>
              <a:ext cx="74" cy="47"/>
            </a:xfrm>
            <a:prstGeom prst="rect">
              <a:avLst/>
            </a:prstGeom>
            <a:solidFill>
              <a:srgbClr val="FF9900"/>
            </a:solidFill>
            <a:ln w="9525">
              <a:solidFill>
                <a:schemeClr val="tx1"/>
              </a:solidFill>
              <a:miter lim="800000"/>
              <a:headEnd/>
              <a:tailEnd/>
            </a:ln>
          </p:spPr>
          <p:txBody>
            <a:bodyPr wrap="none" anchor="ctr"/>
            <a:lstStyle/>
            <a:p>
              <a:endParaRPr lang="en-GB" dirty="0">
                <a:effectLst/>
              </a:endParaRPr>
            </a:p>
          </p:txBody>
        </p:sp>
        <p:sp>
          <p:nvSpPr>
            <p:cNvPr id="41" name="Rectangle 152"/>
            <p:cNvSpPr>
              <a:spLocks noChangeArrowheads="1"/>
            </p:cNvSpPr>
            <p:nvPr/>
          </p:nvSpPr>
          <p:spPr bwMode="auto">
            <a:xfrm>
              <a:off x="2632" y="2322"/>
              <a:ext cx="69" cy="52"/>
            </a:xfrm>
            <a:prstGeom prst="rect">
              <a:avLst/>
            </a:prstGeom>
            <a:solidFill>
              <a:srgbClr val="FF9900"/>
            </a:solidFill>
            <a:ln w="9525">
              <a:solidFill>
                <a:schemeClr val="tx1"/>
              </a:solidFill>
              <a:miter lim="800000"/>
              <a:headEnd/>
              <a:tailEnd/>
            </a:ln>
          </p:spPr>
          <p:txBody>
            <a:bodyPr wrap="none" anchor="ctr"/>
            <a:lstStyle/>
            <a:p>
              <a:endParaRPr lang="en-GB" dirty="0">
                <a:effectLst/>
              </a:endParaRPr>
            </a:p>
          </p:txBody>
        </p:sp>
        <p:sp>
          <p:nvSpPr>
            <p:cNvPr id="42" name="AutoShape 153"/>
            <p:cNvSpPr>
              <a:spLocks noChangeArrowheads="1"/>
            </p:cNvSpPr>
            <p:nvPr/>
          </p:nvSpPr>
          <p:spPr bwMode="auto">
            <a:xfrm>
              <a:off x="2410" y="2289"/>
              <a:ext cx="258" cy="85"/>
            </a:xfrm>
            <a:prstGeom prst="parallelogram">
              <a:avLst>
                <a:gd name="adj" fmla="val 75882"/>
              </a:avLst>
            </a:prstGeom>
            <a:solidFill>
              <a:srgbClr val="FF9900"/>
            </a:solidFill>
            <a:ln w="9525">
              <a:solidFill>
                <a:schemeClr val="tx1"/>
              </a:solidFill>
              <a:miter lim="800000"/>
              <a:headEnd/>
              <a:tailEnd/>
            </a:ln>
          </p:spPr>
          <p:txBody>
            <a:bodyPr wrap="none" anchor="ctr"/>
            <a:lstStyle/>
            <a:p>
              <a:endParaRPr lang="en-GB" dirty="0">
                <a:effectLst/>
              </a:endParaRPr>
            </a:p>
          </p:txBody>
        </p:sp>
        <p:sp>
          <p:nvSpPr>
            <p:cNvPr id="43" name="Rectangle 154"/>
            <p:cNvSpPr>
              <a:spLocks noChangeArrowheads="1"/>
            </p:cNvSpPr>
            <p:nvPr/>
          </p:nvSpPr>
          <p:spPr bwMode="auto">
            <a:xfrm>
              <a:off x="2406" y="2268"/>
              <a:ext cx="276" cy="135"/>
            </a:xfrm>
            <a:prstGeom prst="rect">
              <a:avLst/>
            </a:prstGeom>
            <a:noFill/>
            <a:ln w="9525">
              <a:noFill/>
              <a:miter lim="800000"/>
              <a:headEnd/>
              <a:tailEnd/>
            </a:ln>
          </p:spPr>
          <p:txBody>
            <a:bodyPr>
              <a:spAutoFit/>
            </a:bodyPr>
            <a:lstStyle/>
            <a:p>
              <a:r>
                <a:rPr lang="en-GB" sz="800" dirty="0">
                  <a:effectLst/>
                  <a:cs typeface="Times New Roman" charset="0"/>
                </a:rPr>
                <a:t>Truck</a:t>
              </a:r>
              <a:endParaRPr lang="en-US" sz="800" dirty="0">
                <a:effectLst/>
                <a:cs typeface="Times New Roman" charset="0"/>
              </a:endParaRPr>
            </a:p>
          </p:txBody>
        </p:sp>
        <p:sp>
          <p:nvSpPr>
            <p:cNvPr id="44" name="Line 155"/>
            <p:cNvSpPr>
              <a:spLocks noChangeShapeType="1"/>
            </p:cNvSpPr>
            <p:nvPr/>
          </p:nvSpPr>
          <p:spPr bwMode="auto">
            <a:xfrm>
              <a:off x="2430" y="2403"/>
              <a:ext cx="294" cy="3"/>
            </a:xfrm>
            <a:prstGeom prst="line">
              <a:avLst/>
            </a:prstGeom>
            <a:noFill/>
            <a:ln w="9525">
              <a:solidFill>
                <a:schemeClr val="tx1"/>
              </a:solidFill>
              <a:round/>
              <a:headEnd/>
              <a:tailEnd/>
            </a:ln>
          </p:spPr>
          <p:txBody>
            <a:bodyPr/>
            <a:lstStyle/>
            <a:p>
              <a:pPr>
                <a:defRPr/>
              </a:pPr>
              <a:endParaRPr lang="en-GB" dirty="0"/>
            </a:p>
          </p:txBody>
        </p:sp>
        <p:sp>
          <p:nvSpPr>
            <p:cNvPr id="45" name="Rectangle 156"/>
            <p:cNvSpPr>
              <a:spLocks noChangeArrowheads="1"/>
            </p:cNvSpPr>
            <p:nvPr/>
          </p:nvSpPr>
          <p:spPr bwMode="auto">
            <a:xfrm>
              <a:off x="2655" y="2331"/>
              <a:ext cx="30" cy="27"/>
            </a:xfrm>
            <a:prstGeom prst="rect">
              <a:avLst/>
            </a:prstGeom>
            <a:solidFill>
              <a:schemeClr val="accent1"/>
            </a:solidFill>
            <a:ln w="9525">
              <a:solidFill>
                <a:schemeClr val="tx1"/>
              </a:solidFill>
              <a:miter lim="800000"/>
              <a:headEnd/>
              <a:tailEnd/>
            </a:ln>
          </p:spPr>
          <p:txBody>
            <a:bodyPr wrap="none" anchor="ctr"/>
            <a:lstStyle/>
            <a:p>
              <a:endParaRPr lang="en-GB" dirty="0">
                <a:effectLst/>
              </a:endParaRPr>
            </a:p>
          </p:txBody>
        </p:sp>
        <p:sp>
          <p:nvSpPr>
            <p:cNvPr id="46" name="Line 157"/>
            <p:cNvSpPr>
              <a:spLocks noChangeShapeType="1"/>
            </p:cNvSpPr>
            <p:nvPr/>
          </p:nvSpPr>
          <p:spPr bwMode="auto">
            <a:xfrm>
              <a:off x="2412" y="2370"/>
              <a:ext cx="204" cy="0"/>
            </a:xfrm>
            <a:prstGeom prst="line">
              <a:avLst/>
            </a:prstGeom>
            <a:noFill/>
            <a:ln w="9525">
              <a:solidFill>
                <a:schemeClr val="tx1"/>
              </a:solidFill>
              <a:round/>
              <a:headEnd/>
              <a:tailEnd/>
            </a:ln>
          </p:spPr>
          <p:txBody>
            <a:bodyPr/>
            <a:lstStyle/>
            <a:p>
              <a:pPr>
                <a:defRPr/>
              </a:pPr>
              <a:endParaRPr lang="en-GB" dirty="0"/>
            </a:p>
          </p:txBody>
        </p:sp>
        <p:sp>
          <p:nvSpPr>
            <p:cNvPr id="47" name="Rectangle 158"/>
            <p:cNvSpPr>
              <a:spLocks noChangeArrowheads="1"/>
            </p:cNvSpPr>
            <p:nvPr/>
          </p:nvSpPr>
          <p:spPr bwMode="auto">
            <a:xfrm>
              <a:off x="2632" y="2322"/>
              <a:ext cx="69" cy="52"/>
            </a:xfrm>
            <a:prstGeom prst="rect">
              <a:avLst/>
            </a:prstGeom>
            <a:solidFill>
              <a:srgbClr val="FF9900"/>
            </a:solidFill>
            <a:ln w="9525">
              <a:solidFill>
                <a:schemeClr val="tx1"/>
              </a:solidFill>
              <a:miter lim="800000"/>
              <a:headEnd/>
              <a:tailEnd/>
            </a:ln>
          </p:spPr>
          <p:txBody>
            <a:bodyPr wrap="none" anchor="ctr"/>
            <a:lstStyle/>
            <a:p>
              <a:endParaRPr lang="en-GB" dirty="0">
                <a:effectLst/>
              </a:endParaRPr>
            </a:p>
          </p:txBody>
        </p:sp>
        <p:sp>
          <p:nvSpPr>
            <p:cNvPr id="48" name="Rectangle 159"/>
            <p:cNvSpPr>
              <a:spLocks noChangeArrowheads="1"/>
            </p:cNvSpPr>
            <p:nvPr/>
          </p:nvSpPr>
          <p:spPr bwMode="auto">
            <a:xfrm>
              <a:off x="2652" y="2337"/>
              <a:ext cx="27" cy="30"/>
            </a:xfrm>
            <a:prstGeom prst="rect">
              <a:avLst/>
            </a:prstGeom>
            <a:solidFill>
              <a:schemeClr val="accent1"/>
            </a:solidFill>
            <a:ln w="9525">
              <a:solidFill>
                <a:schemeClr val="tx1"/>
              </a:solidFill>
              <a:miter lim="800000"/>
              <a:headEnd/>
              <a:tailEnd/>
            </a:ln>
          </p:spPr>
          <p:txBody>
            <a:bodyPr wrap="none" anchor="ctr"/>
            <a:lstStyle/>
            <a:p>
              <a:endParaRPr lang="en-GB" dirty="0">
                <a:effectLst/>
              </a:endParaRPr>
            </a:p>
          </p:txBody>
        </p:sp>
      </p:grpSp>
      <p:sp>
        <p:nvSpPr>
          <p:cNvPr id="49" name="Oval 48"/>
          <p:cNvSpPr/>
          <p:nvPr/>
        </p:nvSpPr>
        <p:spPr>
          <a:xfrm>
            <a:off x="3057093" y="716037"/>
            <a:ext cx="1542197" cy="1433015"/>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Segregation</a:t>
            </a:r>
          </a:p>
          <a:p>
            <a:pPr algn="ctr"/>
            <a:r>
              <a:rPr lang="en-GB" sz="1200" b="1" dirty="0" smtClean="0">
                <a:solidFill>
                  <a:schemeClr val="tx1"/>
                </a:solidFill>
              </a:rPr>
              <a:t>(Cost - ££)</a:t>
            </a:r>
            <a:endParaRPr lang="en-GB" sz="1200" b="1" dirty="0">
              <a:solidFill>
                <a:schemeClr val="tx1"/>
              </a:solidFill>
            </a:endParaRPr>
          </a:p>
        </p:txBody>
      </p:sp>
      <p:cxnSp>
        <p:nvCxnSpPr>
          <p:cNvPr id="51" name="Straight Connector 50"/>
          <p:cNvCxnSpPr/>
          <p:nvPr/>
        </p:nvCxnSpPr>
        <p:spPr>
          <a:xfrm flipV="1">
            <a:off x="1215036" y="2132055"/>
            <a:ext cx="505959" cy="748288"/>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2217161" y="1604865"/>
            <a:ext cx="694900" cy="219753"/>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28361" y="2221397"/>
            <a:ext cx="899605" cy="276999"/>
          </a:xfrm>
          <a:prstGeom prst="rect">
            <a:avLst/>
          </a:prstGeom>
          <a:noFill/>
        </p:spPr>
        <p:txBody>
          <a:bodyPr wrap="none" rtlCol="0">
            <a:spAutoFit/>
          </a:bodyPr>
          <a:lstStyle/>
          <a:p>
            <a:r>
              <a:rPr lang="en-GB" sz="1200" dirty="0" smtClean="0"/>
              <a:t>Packaging</a:t>
            </a:r>
            <a:endParaRPr lang="en-GB" sz="1200" dirty="0"/>
          </a:p>
        </p:txBody>
      </p:sp>
      <p:cxnSp>
        <p:nvCxnSpPr>
          <p:cNvPr id="56" name="Straight Connector 55"/>
          <p:cNvCxnSpPr/>
          <p:nvPr/>
        </p:nvCxnSpPr>
        <p:spPr>
          <a:xfrm>
            <a:off x="1174092" y="3562786"/>
            <a:ext cx="505959"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135584" y="3234390"/>
            <a:ext cx="646331" cy="276999"/>
          </a:xfrm>
          <a:prstGeom prst="rect">
            <a:avLst/>
          </a:prstGeom>
          <a:noFill/>
        </p:spPr>
        <p:txBody>
          <a:bodyPr wrap="none" rtlCol="0">
            <a:spAutoFit/>
          </a:bodyPr>
          <a:lstStyle/>
          <a:p>
            <a:r>
              <a:rPr lang="en-GB" sz="1200" dirty="0" smtClean="0"/>
              <a:t>Others</a:t>
            </a:r>
            <a:endParaRPr lang="en-GB" sz="1200" dirty="0"/>
          </a:p>
        </p:txBody>
      </p:sp>
      <p:cxnSp>
        <p:nvCxnSpPr>
          <p:cNvPr id="59" name="Straight Connector 58"/>
          <p:cNvCxnSpPr/>
          <p:nvPr/>
        </p:nvCxnSpPr>
        <p:spPr>
          <a:xfrm>
            <a:off x="1078163" y="3991960"/>
            <a:ext cx="601888" cy="745684"/>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479502" y="4388166"/>
            <a:ext cx="893193" cy="276999"/>
          </a:xfrm>
          <a:prstGeom prst="rect">
            <a:avLst/>
          </a:prstGeom>
          <a:noFill/>
        </p:spPr>
        <p:txBody>
          <a:bodyPr wrap="none" rtlCol="0">
            <a:spAutoFit/>
          </a:bodyPr>
          <a:lstStyle/>
          <a:p>
            <a:r>
              <a:rPr lang="en-GB" sz="1200" dirty="0" smtClean="0"/>
              <a:t>Refractory</a:t>
            </a:r>
            <a:endParaRPr lang="en-GB" sz="1200" dirty="0"/>
          </a:p>
        </p:txBody>
      </p:sp>
      <p:sp>
        <p:nvSpPr>
          <p:cNvPr id="62" name="Oval 61"/>
          <p:cNvSpPr/>
          <p:nvPr/>
        </p:nvSpPr>
        <p:spPr>
          <a:xfrm>
            <a:off x="4003104" y="4751441"/>
            <a:ext cx="1542197" cy="1433015"/>
          </a:xfrm>
          <a:prstGeom prst="ellipse">
            <a:avLst/>
          </a:prstGeom>
          <a:solidFill>
            <a:srgbClr val="FF8B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Disposal</a:t>
            </a:r>
          </a:p>
          <a:p>
            <a:pPr algn="ctr"/>
            <a:r>
              <a:rPr lang="en-GB" sz="1200" b="1" dirty="0" smtClean="0">
                <a:solidFill>
                  <a:schemeClr val="tx1"/>
                </a:solidFill>
              </a:rPr>
              <a:t>(Cost - ££)</a:t>
            </a:r>
            <a:endParaRPr lang="en-GB" sz="1200" b="1" dirty="0">
              <a:solidFill>
                <a:schemeClr val="tx1"/>
              </a:solidFill>
            </a:endParaRPr>
          </a:p>
        </p:txBody>
      </p:sp>
      <p:sp>
        <p:nvSpPr>
          <p:cNvPr id="66" name="TextBox 65"/>
          <p:cNvSpPr txBox="1"/>
          <p:nvPr/>
        </p:nvSpPr>
        <p:spPr>
          <a:xfrm>
            <a:off x="4774203" y="672331"/>
            <a:ext cx="1250663" cy="1415772"/>
          </a:xfrm>
          <a:prstGeom prst="rect">
            <a:avLst/>
          </a:prstGeom>
          <a:noFill/>
        </p:spPr>
        <p:txBody>
          <a:bodyPr wrap="none" rtlCol="0">
            <a:spAutoFit/>
          </a:bodyPr>
          <a:lstStyle/>
          <a:p>
            <a:r>
              <a:rPr lang="en-GB" sz="1400" dirty="0" smtClean="0"/>
              <a:t>External Sale</a:t>
            </a:r>
          </a:p>
          <a:p>
            <a:r>
              <a:rPr lang="en-GB" sz="1200" dirty="0" smtClean="0"/>
              <a:t>(Revenue - ££)</a:t>
            </a:r>
          </a:p>
          <a:p>
            <a:r>
              <a:rPr lang="en-GB" sz="1200" dirty="0" smtClean="0"/>
              <a:t>Plastic</a:t>
            </a:r>
          </a:p>
          <a:p>
            <a:r>
              <a:rPr lang="en-GB" sz="1200" dirty="0" smtClean="0"/>
              <a:t>Cardboard</a:t>
            </a:r>
          </a:p>
          <a:p>
            <a:r>
              <a:rPr lang="en-GB" sz="1200" dirty="0" smtClean="0"/>
              <a:t>Wood</a:t>
            </a:r>
          </a:p>
          <a:p>
            <a:r>
              <a:rPr lang="en-GB" sz="1200" dirty="0" smtClean="0"/>
              <a:t>Batteries</a:t>
            </a:r>
          </a:p>
          <a:p>
            <a:r>
              <a:rPr lang="en-GB" sz="1200" dirty="0" smtClean="0"/>
              <a:t>Aerosols</a:t>
            </a:r>
          </a:p>
        </p:txBody>
      </p:sp>
      <p:cxnSp>
        <p:nvCxnSpPr>
          <p:cNvPr id="68" name="Straight Connector 67"/>
          <p:cNvCxnSpPr>
            <a:stCxn id="49" idx="6"/>
          </p:cNvCxnSpPr>
          <p:nvPr/>
        </p:nvCxnSpPr>
        <p:spPr>
          <a:xfrm>
            <a:off x="4599290" y="1432545"/>
            <a:ext cx="202346" cy="472"/>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441222" y="3203078"/>
            <a:ext cx="1250663" cy="1046440"/>
          </a:xfrm>
          <a:prstGeom prst="rect">
            <a:avLst/>
          </a:prstGeom>
          <a:noFill/>
        </p:spPr>
        <p:txBody>
          <a:bodyPr wrap="none" rtlCol="0">
            <a:spAutoFit/>
          </a:bodyPr>
          <a:lstStyle/>
          <a:p>
            <a:r>
              <a:rPr lang="en-GB" sz="1400" dirty="0" smtClean="0"/>
              <a:t>External Sale</a:t>
            </a:r>
          </a:p>
          <a:p>
            <a:r>
              <a:rPr lang="en-GB" sz="1200" dirty="0" smtClean="0"/>
              <a:t>(Revenue - ££)</a:t>
            </a:r>
          </a:p>
          <a:p>
            <a:r>
              <a:rPr lang="en-GB" sz="1200" dirty="0" smtClean="0"/>
              <a:t>Oils</a:t>
            </a:r>
          </a:p>
          <a:p>
            <a:r>
              <a:rPr lang="en-GB" sz="1200" dirty="0" smtClean="0"/>
              <a:t>Greases</a:t>
            </a:r>
          </a:p>
          <a:p>
            <a:r>
              <a:rPr lang="en-GB" sz="1200" dirty="0" smtClean="0"/>
              <a:t>Cables</a:t>
            </a:r>
          </a:p>
        </p:txBody>
      </p:sp>
      <p:cxnSp>
        <p:nvCxnSpPr>
          <p:cNvPr id="71" name="Straight Connector 70"/>
          <p:cNvCxnSpPr/>
          <p:nvPr/>
        </p:nvCxnSpPr>
        <p:spPr>
          <a:xfrm flipV="1">
            <a:off x="2271135" y="2057443"/>
            <a:ext cx="1042187" cy="134818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2182374" y="2359896"/>
            <a:ext cx="729687" cy="461665"/>
          </a:xfrm>
          <a:prstGeom prst="rect">
            <a:avLst/>
          </a:prstGeom>
          <a:noFill/>
        </p:spPr>
        <p:txBody>
          <a:bodyPr wrap="none" rtlCol="0">
            <a:spAutoFit/>
          </a:bodyPr>
          <a:lstStyle/>
          <a:p>
            <a:pPr algn="ctr"/>
            <a:r>
              <a:rPr lang="en-GB" sz="1200" dirty="0" smtClean="0"/>
              <a:t>General</a:t>
            </a:r>
          </a:p>
          <a:p>
            <a:pPr algn="ctr"/>
            <a:r>
              <a:rPr lang="en-GB" sz="1200" dirty="0" smtClean="0"/>
              <a:t>Waste</a:t>
            </a:r>
            <a:endParaRPr lang="en-GB" sz="1200" dirty="0"/>
          </a:p>
        </p:txBody>
      </p:sp>
      <p:cxnSp>
        <p:nvCxnSpPr>
          <p:cNvPr id="75" name="Straight Connector 74"/>
          <p:cNvCxnSpPr/>
          <p:nvPr/>
        </p:nvCxnSpPr>
        <p:spPr>
          <a:xfrm>
            <a:off x="2298431" y="3573898"/>
            <a:ext cx="170087" cy="0"/>
          </a:xfrm>
          <a:prstGeom prst="line">
            <a:avLst/>
          </a:prstGeom>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2405158" y="4335868"/>
            <a:ext cx="1250663" cy="861774"/>
          </a:xfrm>
          <a:prstGeom prst="rect">
            <a:avLst/>
          </a:prstGeom>
          <a:noFill/>
        </p:spPr>
        <p:txBody>
          <a:bodyPr wrap="none" rtlCol="0">
            <a:spAutoFit/>
          </a:bodyPr>
          <a:lstStyle/>
          <a:p>
            <a:r>
              <a:rPr lang="en-GB" sz="1400" dirty="0" smtClean="0"/>
              <a:t>External Sale</a:t>
            </a:r>
          </a:p>
          <a:p>
            <a:r>
              <a:rPr lang="en-GB" sz="1200" dirty="0" smtClean="0"/>
              <a:t>(Revenue - ££)</a:t>
            </a:r>
          </a:p>
          <a:p>
            <a:r>
              <a:rPr lang="en-GB" sz="1200" dirty="0" smtClean="0"/>
              <a:t>Vessel Bricks</a:t>
            </a:r>
          </a:p>
          <a:p>
            <a:r>
              <a:rPr lang="en-GB" sz="1200" dirty="0" smtClean="0"/>
              <a:t>Ladle Bricks</a:t>
            </a:r>
          </a:p>
        </p:txBody>
      </p:sp>
      <p:cxnSp>
        <p:nvCxnSpPr>
          <p:cNvPr id="78" name="Straight Connector 77"/>
          <p:cNvCxnSpPr/>
          <p:nvPr/>
        </p:nvCxnSpPr>
        <p:spPr>
          <a:xfrm>
            <a:off x="4003104" y="2155867"/>
            <a:ext cx="596186" cy="2581777"/>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4369025" y="3084700"/>
            <a:ext cx="1650260" cy="830997"/>
          </a:xfrm>
          <a:prstGeom prst="rect">
            <a:avLst/>
          </a:prstGeom>
          <a:noFill/>
        </p:spPr>
        <p:txBody>
          <a:bodyPr wrap="none" rtlCol="0">
            <a:spAutoFit/>
          </a:bodyPr>
          <a:lstStyle/>
          <a:p>
            <a:r>
              <a:rPr lang="en-GB" sz="1200" dirty="0" smtClean="0"/>
              <a:t>Plastic Wrap</a:t>
            </a:r>
          </a:p>
          <a:p>
            <a:r>
              <a:rPr lang="en-GB" sz="1200" dirty="0" smtClean="0"/>
              <a:t>Contaminated</a:t>
            </a:r>
          </a:p>
          <a:p>
            <a:r>
              <a:rPr lang="en-GB" sz="1200" dirty="0" smtClean="0"/>
              <a:t>Wood, cardboard etc.</a:t>
            </a:r>
          </a:p>
          <a:p>
            <a:r>
              <a:rPr lang="en-GB" sz="1200" dirty="0" smtClean="0"/>
              <a:t>Filters</a:t>
            </a:r>
            <a:endParaRPr lang="en-GB" sz="1200" dirty="0"/>
          </a:p>
        </p:txBody>
      </p:sp>
      <p:sp>
        <p:nvSpPr>
          <p:cNvPr id="82" name="TextBox 81"/>
          <p:cNvSpPr txBox="1"/>
          <p:nvPr/>
        </p:nvSpPr>
        <p:spPr>
          <a:xfrm>
            <a:off x="2466837" y="5628769"/>
            <a:ext cx="1396536" cy="276999"/>
          </a:xfrm>
          <a:prstGeom prst="rect">
            <a:avLst/>
          </a:prstGeom>
          <a:noFill/>
        </p:spPr>
        <p:txBody>
          <a:bodyPr wrap="none" rtlCol="0">
            <a:spAutoFit/>
          </a:bodyPr>
          <a:lstStyle/>
          <a:p>
            <a:r>
              <a:rPr lang="en-GB" sz="1200" dirty="0" smtClean="0"/>
              <a:t>Concrete &amp; Spray</a:t>
            </a:r>
            <a:endParaRPr lang="en-GB" sz="1200" dirty="0"/>
          </a:p>
        </p:txBody>
      </p:sp>
      <p:cxnSp>
        <p:nvCxnSpPr>
          <p:cNvPr id="84" name="Straight Connector 83"/>
          <p:cNvCxnSpPr/>
          <p:nvPr/>
        </p:nvCxnSpPr>
        <p:spPr>
          <a:xfrm>
            <a:off x="2056823" y="5058319"/>
            <a:ext cx="200025" cy="537265"/>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271135" y="5598993"/>
            <a:ext cx="1731969" cy="11112"/>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flipV="1">
            <a:off x="479502" y="1091823"/>
            <a:ext cx="2617278" cy="13647"/>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479502" y="1091310"/>
            <a:ext cx="20902" cy="1978904"/>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1001705" y="828154"/>
            <a:ext cx="559769" cy="276999"/>
          </a:xfrm>
          <a:prstGeom prst="rect">
            <a:avLst/>
          </a:prstGeom>
          <a:noFill/>
        </p:spPr>
        <p:txBody>
          <a:bodyPr wrap="none" rtlCol="0">
            <a:spAutoFit/>
          </a:bodyPr>
          <a:lstStyle/>
          <a:p>
            <a:r>
              <a:rPr lang="en-GB" sz="1200" dirty="0" smtClean="0"/>
              <a:t>Metal</a:t>
            </a:r>
            <a:endParaRPr lang="en-GB" sz="1200" dirty="0"/>
          </a:p>
        </p:txBody>
      </p:sp>
      <p:cxnSp>
        <p:nvCxnSpPr>
          <p:cNvPr id="92" name="Straight Connector 91"/>
          <p:cNvCxnSpPr/>
          <p:nvPr/>
        </p:nvCxnSpPr>
        <p:spPr>
          <a:xfrm>
            <a:off x="2273407" y="4927302"/>
            <a:ext cx="170087" cy="0"/>
          </a:xfrm>
          <a:prstGeom prst="line">
            <a:avLst/>
          </a:prstGeom>
        </p:spPr>
        <p:style>
          <a:lnRef idx="1">
            <a:schemeClr val="accent1"/>
          </a:lnRef>
          <a:fillRef idx="0">
            <a:schemeClr val="accent1"/>
          </a:fillRef>
          <a:effectRef idx="0">
            <a:schemeClr val="accent1"/>
          </a:effectRef>
          <a:fontRef idx="minor">
            <a:schemeClr val="tx1"/>
          </a:fontRef>
        </p:style>
      </p:cxnSp>
      <p:sp>
        <p:nvSpPr>
          <p:cNvPr id="94" name="Rounded Rectangle 93"/>
          <p:cNvSpPr/>
          <p:nvPr/>
        </p:nvSpPr>
        <p:spPr>
          <a:xfrm>
            <a:off x="6445115" y="1395103"/>
            <a:ext cx="2400033" cy="1895879"/>
          </a:xfrm>
          <a:prstGeom prst="roundRect">
            <a:avLst/>
          </a:prstGeom>
          <a:solidFill>
            <a:srgbClr val="AEE8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Positives</a:t>
            </a:r>
          </a:p>
          <a:p>
            <a:pPr algn="ctr"/>
            <a:endParaRPr lang="en-GB" sz="1200" dirty="0">
              <a:solidFill>
                <a:schemeClr val="tx1"/>
              </a:solidFill>
            </a:endParaRPr>
          </a:p>
          <a:p>
            <a:pPr marL="171450" indent="-171450">
              <a:buFont typeface="Arial" panose="020B0604020202020204" pitchFamily="34" charset="0"/>
              <a:buChar char="•"/>
            </a:pPr>
            <a:r>
              <a:rPr lang="en-GB" sz="1200" dirty="0" smtClean="0">
                <a:solidFill>
                  <a:schemeClr val="tx1"/>
                </a:solidFill>
              </a:rPr>
              <a:t>Minimised waste to landfill</a:t>
            </a:r>
          </a:p>
          <a:p>
            <a:pPr marL="171450" indent="-171450">
              <a:buFont typeface="Arial" panose="020B0604020202020204" pitchFamily="34" charset="0"/>
              <a:buChar char="•"/>
            </a:pPr>
            <a:r>
              <a:rPr lang="en-GB" sz="1200" dirty="0" smtClean="0">
                <a:solidFill>
                  <a:schemeClr val="tx1"/>
                </a:solidFill>
              </a:rPr>
              <a:t>Good sources in to  the recycling network</a:t>
            </a:r>
          </a:p>
          <a:p>
            <a:pPr marL="171450" indent="-171450">
              <a:buFont typeface="Arial" panose="020B0604020202020204" pitchFamily="34" charset="0"/>
              <a:buChar char="•"/>
            </a:pPr>
            <a:r>
              <a:rPr lang="en-GB" sz="1200" dirty="0" smtClean="0">
                <a:solidFill>
                  <a:schemeClr val="tx1"/>
                </a:solidFill>
              </a:rPr>
              <a:t>Been able to mothball internal landfill sites</a:t>
            </a:r>
          </a:p>
        </p:txBody>
      </p:sp>
      <p:sp>
        <p:nvSpPr>
          <p:cNvPr id="95" name="Rounded Rectangle 94"/>
          <p:cNvSpPr/>
          <p:nvPr/>
        </p:nvSpPr>
        <p:spPr>
          <a:xfrm>
            <a:off x="6445115" y="3525970"/>
            <a:ext cx="2400033" cy="252313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Improvement Focus</a:t>
            </a:r>
          </a:p>
          <a:p>
            <a:pPr marL="171450" indent="-171450">
              <a:buFont typeface="Arial" panose="020B0604020202020204" pitchFamily="34" charset="0"/>
              <a:buChar char="•"/>
            </a:pPr>
            <a:r>
              <a:rPr lang="en-GB" sz="1200" dirty="0" smtClean="0">
                <a:solidFill>
                  <a:schemeClr val="tx1"/>
                </a:solidFill>
              </a:rPr>
              <a:t>Reduce level of packaging on incoming materials</a:t>
            </a:r>
          </a:p>
          <a:p>
            <a:pPr marL="171450" indent="-171450">
              <a:buFont typeface="Arial" panose="020B0604020202020204" pitchFamily="34" charset="0"/>
              <a:buChar char="•"/>
            </a:pPr>
            <a:r>
              <a:rPr lang="en-GB" sz="1200" dirty="0" smtClean="0">
                <a:solidFill>
                  <a:schemeClr val="tx1"/>
                </a:solidFill>
              </a:rPr>
              <a:t>Improve segregation at source</a:t>
            </a:r>
          </a:p>
          <a:p>
            <a:pPr marL="171450" indent="-171450">
              <a:buFont typeface="Arial" panose="020B0604020202020204" pitchFamily="34" charset="0"/>
              <a:buChar char="•"/>
            </a:pPr>
            <a:r>
              <a:rPr lang="en-GB" sz="1200" dirty="0" smtClean="0">
                <a:solidFill>
                  <a:schemeClr val="tx1"/>
                </a:solidFill>
              </a:rPr>
              <a:t>Reduce Segregation costs</a:t>
            </a:r>
          </a:p>
          <a:p>
            <a:pPr marL="171450" indent="-171450">
              <a:buFont typeface="Arial" panose="020B0604020202020204" pitchFamily="34" charset="0"/>
              <a:buChar char="•"/>
            </a:pPr>
            <a:r>
              <a:rPr lang="en-GB" sz="1200" dirty="0" smtClean="0">
                <a:solidFill>
                  <a:schemeClr val="tx1"/>
                </a:solidFill>
              </a:rPr>
              <a:t>Increase revenues from waste</a:t>
            </a:r>
          </a:p>
          <a:p>
            <a:pPr marL="171450" indent="-171450">
              <a:buFont typeface="Arial" panose="020B0604020202020204" pitchFamily="34" charset="0"/>
              <a:buChar char="•"/>
            </a:pPr>
            <a:r>
              <a:rPr lang="en-GB" sz="1200" dirty="0" smtClean="0">
                <a:solidFill>
                  <a:schemeClr val="tx1"/>
                </a:solidFill>
              </a:rPr>
              <a:t>Improved segregation of waste oils to increase sales revenue</a:t>
            </a:r>
          </a:p>
        </p:txBody>
      </p:sp>
    </p:spTree>
    <p:extLst>
      <p:ext uri="{BB962C8B-B14F-4D97-AF65-F5344CB8AC3E}">
        <p14:creationId xmlns:p14="http://schemas.microsoft.com/office/powerpoint/2010/main" val="4255527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47709" y="2885521"/>
            <a:ext cx="3189600" cy="1502656"/>
          </a:xfrm>
          <a:prstGeom prst="rect">
            <a:avLst/>
          </a:prstGeom>
        </p:spPr>
      </p:pic>
      <p:sp>
        <p:nvSpPr>
          <p:cNvPr id="5" name="Title 4"/>
          <p:cNvSpPr>
            <a:spLocks noGrp="1"/>
          </p:cNvSpPr>
          <p:nvPr>
            <p:ph type="title"/>
          </p:nvPr>
        </p:nvSpPr>
        <p:spPr>
          <a:xfrm>
            <a:off x="100105" y="52908"/>
            <a:ext cx="8460605" cy="549275"/>
          </a:xfrm>
        </p:spPr>
        <p:txBody>
          <a:bodyPr/>
          <a:lstStyle/>
          <a:p>
            <a:r>
              <a:rPr lang="en-GB" dirty="0" smtClean="0"/>
              <a:t>Slag</a:t>
            </a:r>
            <a:endParaRPr lang="en-GB" dirty="0"/>
          </a:p>
        </p:txBody>
      </p:sp>
      <p:pic>
        <p:nvPicPr>
          <p:cNvPr id="6" name="Picture 4" descr="bad yie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709" y="601455"/>
            <a:ext cx="3190415" cy="2213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a:stCxn id="6" idx="3"/>
          </p:cNvCxnSpPr>
          <p:nvPr/>
        </p:nvCxnSpPr>
        <p:spPr>
          <a:xfrm flipV="1">
            <a:off x="3538124" y="1665027"/>
            <a:ext cx="10202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58352" y="1665026"/>
            <a:ext cx="0" cy="85981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 idx="1"/>
          </p:cNvCxnSpPr>
          <p:nvPr/>
        </p:nvCxnSpPr>
        <p:spPr>
          <a:xfrm flipV="1">
            <a:off x="3537309" y="3490304"/>
            <a:ext cx="341496"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537309" y="5288508"/>
            <a:ext cx="10346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572000" y="4462818"/>
            <a:ext cx="0" cy="82569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47709" y="632187"/>
            <a:ext cx="1369286" cy="307777"/>
          </a:xfrm>
          <a:prstGeom prst="rect">
            <a:avLst/>
          </a:prstGeom>
          <a:noFill/>
        </p:spPr>
        <p:txBody>
          <a:bodyPr wrap="none" rtlCol="0">
            <a:spAutoFit/>
          </a:bodyPr>
          <a:lstStyle/>
          <a:p>
            <a:r>
              <a:rPr lang="en-GB" sz="1400" b="1" dirty="0" smtClean="0"/>
              <a:t>Desulph Skim</a:t>
            </a:r>
            <a:endParaRPr lang="en-GB" sz="1400" b="1" dirty="0"/>
          </a:p>
        </p:txBody>
      </p:sp>
      <p:sp>
        <p:nvSpPr>
          <p:cNvPr id="25" name="TextBox 24"/>
          <p:cNvSpPr txBox="1"/>
          <p:nvPr/>
        </p:nvSpPr>
        <p:spPr>
          <a:xfrm>
            <a:off x="7486015" y="4290775"/>
            <a:ext cx="659155" cy="369332"/>
          </a:xfrm>
          <a:prstGeom prst="rect">
            <a:avLst/>
          </a:prstGeom>
          <a:noFill/>
        </p:spPr>
        <p:txBody>
          <a:bodyPr wrap="none" rtlCol="0">
            <a:spAutoFit/>
          </a:bodyPr>
          <a:lstStyle/>
          <a:p>
            <a:r>
              <a:rPr lang="en-GB" dirty="0" smtClean="0"/>
              <a:t>BOF</a:t>
            </a:r>
            <a:endParaRPr lang="en-GB" dirty="0"/>
          </a:p>
        </p:txBody>
      </p:sp>
      <p:sp>
        <p:nvSpPr>
          <p:cNvPr id="26" name="TextBox 25"/>
          <p:cNvSpPr txBox="1"/>
          <p:nvPr/>
        </p:nvSpPr>
        <p:spPr>
          <a:xfrm>
            <a:off x="7190876" y="2150464"/>
            <a:ext cx="1556836" cy="369332"/>
          </a:xfrm>
          <a:prstGeom prst="rect">
            <a:avLst/>
          </a:prstGeom>
          <a:noFill/>
        </p:spPr>
        <p:txBody>
          <a:bodyPr wrap="none" rtlCol="0">
            <a:spAutoFit/>
          </a:bodyPr>
          <a:lstStyle/>
          <a:p>
            <a:r>
              <a:rPr lang="en-GB" dirty="0" smtClean="0"/>
              <a:t>External Sale</a:t>
            </a:r>
            <a:endParaRPr lang="en-GB" dirty="0"/>
          </a:p>
        </p:txBody>
      </p:sp>
      <p:cxnSp>
        <p:nvCxnSpPr>
          <p:cNvPr id="28" name="Straight Connector 27"/>
          <p:cNvCxnSpPr/>
          <p:nvPr/>
        </p:nvCxnSpPr>
        <p:spPr>
          <a:xfrm flipH="1" flipV="1">
            <a:off x="6780902" y="3918390"/>
            <a:ext cx="778418" cy="372385"/>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6780902" y="2722594"/>
            <a:ext cx="944936" cy="35590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780902" y="2669001"/>
            <a:ext cx="490840" cy="276999"/>
          </a:xfrm>
          <a:prstGeom prst="rect">
            <a:avLst/>
          </a:prstGeom>
          <a:noFill/>
        </p:spPr>
        <p:txBody>
          <a:bodyPr wrap="none" rtlCol="0">
            <a:spAutoFit/>
          </a:bodyPr>
          <a:lstStyle/>
          <a:p>
            <a:r>
              <a:rPr lang="en-GB" sz="1200" dirty="0" smtClean="0"/>
              <a:t>Slag</a:t>
            </a:r>
            <a:endParaRPr lang="en-GB" sz="1200" dirty="0"/>
          </a:p>
        </p:txBody>
      </p:sp>
      <p:sp>
        <p:nvSpPr>
          <p:cNvPr id="33" name="TextBox 32"/>
          <p:cNvSpPr txBox="1"/>
          <p:nvPr/>
        </p:nvSpPr>
        <p:spPr>
          <a:xfrm>
            <a:off x="6780902" y="3568468"/>
            <a:ext cx="559769" cy="276999"/>
          </a:xfrm>
          <a:prstGeom prst="rect">
            <a:avLst/>
          </a:prstGeom>
          <a:noFill/>
        </p:spPr>
        <p:txBody>
          <a:bodyPr wrap="none" rtlCol="0">
            <a:spAutoFit/>
          </a:bodyPr>
          <a:lstStyle/>
          <a:p>
            <a:r>
              <a:rPr lang="en-GB" sz="1200" dirty="0" smtClean="0"/>
              <a:t>Metal</a:t>
            </a:r>
            <a:endParaRPr lang="en-GB" sz="1200" dirty="0"/>
          </a:p>
        </p:txBody>
      </p:sp>
      <p:sp>
        <p:nvSpPr>
          <p:cNvPr id="34" name="TextBox 33"/>
          <p:cNvSpPr txBox="1"/>
          <p:nvPr/>
        </p:nvSpPr>
        <p:spPr>
          <a:xfrm>
            <a:off x="347709" y="3918390"/>
            <a:ext cx="1667444" cy="461665"/>
          </a:xfrm>
          <a:prstGeom prst="rect">
            <a:avLst/>
          </a:prstGeom>
          <a:noFill/>
        </p:spPr>
        <p:txBody>
          <a:bodyPr wrap="none" rtlCol="0">
            <a:spAutoFit/>
          </a:bodyPr>
          <a:lstStyle/>
          <a:p>
            <a:r>
              <a:rPr lang="en-GB" sz="1200" dirty="0" smtClean="0">
                <a:solidFill>
                  <a:schemeClr val="bg1"/>
                </a:solidFill>
              </a:rPr>
              <a:t>100% </a:t>
            </a:r>
            <a:r>
              <a:rPr lang="en-GB" sz="1200" dirty="0">
                <a:solidFill>
                  <a:schemeClr val="bg1"/>
                </a:solidFill>
              </a:rPr>
              <a:t>Metal Recycled</a:t>
            </a:r>
          </a:p>
          <a:p>
            <a:r>
              <a:rPr lang="en-GB" sz="1200" dirty="0" smtClean="0">
                <a:solidFill>
                  <a:schemeClr val="bg1"/>
                </a:solidFill>
              </a:rPr>
              <a:t>&amp; 100% Slag Sold</a:t>
            </a:r>
            <a:endParaRPr lang="en-GB" sz="1200" dirty="0">
              <a:solidFill>
                <a:schemeClr val="bg1"/>
              </a:solidFill>
            </a:endParaRPr>
          </a:p>
        </p:txBody>
      </p:sp>
      <p:sp>
        <p:nvSpPr>
          <p:cNvPr id="36" name="TextBox 35"/>
          <p:cNvSpPr txBox="1"/>
          <p:nvPr/>
        </p:nvSpPr>
        <p:spPr>
          <a:xfrm>
            <a:off x="3521997" y="596876"/>
            <a:ext cx="3818674" cy="830997"/>
          </a:xfrm>
          <a:prstGeom prst="rect">
            <a:avLst/>
          </a:prstGeom>
          <a:noFill/>
        </p:spPr>
        <p:txBody>
          <a:bodyPr wrap="none" rtlCol="0">
            <a:spAutoFit/>
          </a:bodyPr>
          <a:lstStyle/>
          <a:p>
            <a:r>
              <a:rPr lang="en-GB" sz="1200" dirty="0" smtClean="0"/>
              <a:t>Glass used to improve desulph yield</a:t>
            </a:r>
          </a:p>
          <a:p>
            <a:r>
              <a:rPr lang="en-GB" sz="1200" dirty="0" smtClean="0"/>
              <a:t>Metal recovery consumption restricted due to Sulphur</a:t>
            </a:r>
          </a:p>
          <a:p>
            <a:r>
              <a:rPr lang="en-GB" sz="1200" dirty="0" smtClean="0"/>
              <a:t>Slag fines restricted to BF due to Alkalines</a:t>
            </a:r>
          </a:p>
          <a:p>
            <a:r>
              <a:rPr lang="en-GB" sz="1200" dirty="0" smtClean="0"/>
              <a:t>Arising rate greater than consumption</a:t>
            </a:r>
            <a:endParaRPr lang="en-GB" sz="1200" dirty="0"/>
          </a:p>
        </p:txBody>
      </p:sp>
      <p:pic>
        <p:nvPicPr>
          <p:cNvPr id="3" name="Picture 2"/>
          <p:cNvPicPr>
            <a:picLocks noChangeAspect="1"/>
          </p:cNvPicPr>
          <p:nvPr/>
        </p:nvPicPr>
        <p:blipFill>
          <a:blip r:embed="rId5"/>
          <a:stretch>
            <a:fillRect/>
          </a:stretch>
        </p:blipFill>
        <p:spPr>
          <a:xfrm>
            <a:off x="3878805" y="2546110"/>
            <a:ext cx="2902097" cy="1888387"/>
          </a:xfrm>
          <a:prstGeom prst="rect">
            <a:avLst/>
          </a:prstGeom>
        </p:spPr>
      </p:pic>
      <p:pic>
        <p:nvPicPr>
          <p:cNvPr id="10" name="Picture 9"/>
          <p:cNvPicPr>
            <a:picLocks noChangeAspect="1"/>
          </p:cNvPicPr>
          <p:nvPr/>
        </p:nvPicPr>
        <p:blipFill>
          <a:blip r:embed="rId6"/>
          <a:stretch>
            <a:fillRect/>
          </a:stretch>
        </p:blipFill>
        <p:spPr>
          <a:xfrm>
            <a:off x="347709" y="4457624"/>
            <a:ext cx="3189600" cy="1728940"/>
          </a:xfrm>
          <a:prstGeom prst="rect">
            <a:avLst/>
          </a:prstGeom>
        </p:spPr>
      </p:pic>
      <p:grpSp>
        <p:nvGrpSpPr>
          <p:cNvPr id="38" name="Group 37"/>
          <p:cNvGrpSpPr/>
          <p:nvPr/>
        </p:nvGrpSpPr>
        <p:grpSpPr>
          <a:xfrm>
            <a:off x="7559320" y="4530525"/>
            <a:ext cx="818866" cy="791569"/>
            <a:chOff x="259298" y="2988851"/>
            <a:chExt cx="818866" cy="791569"/>
          </a:xfrm>
        </p:grpSpPr>
        <p:sp>
          <p:nvSpPr>
            <p:cNvPr id="39" name="Rectangle 38"/>
            <p:cNvSpPr/>
            <p:nvPr/>
          </p:nvSpPr>
          <p:spPr>
            <a:xfrm>
              <a:off x="259298" y="3411931"/>
              <a:ext cx="818866" cy="3684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39"/>
            <p:cNvSpPr/>
            <p:nvPr/>
          </p:nvSpPr>
          <p:spPr>
            <a:xfrm>
              <a:off x="941686" y="2988851"/>
              <a:ext cx="136478" cy="423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Isosceles Triangle 40"/>
            <p:cNvSpPr/>
            <p:nvPr/>
          </p:nvSpPr>
          <p:spPr>
            <a:xfrm>
              <a:off x="764265" y="3200391"/>
              <a:ext cx="177421" cy="2115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Isosceles Triangle 41"/>
            <p:cNvSpPr/>
            <p:nvPr/>
          </p:nvSpPr>
          <p:spPr>
            <a:xfrm>
              <a:off x="589113" y="3216311"/>
              <a:ext cx="177421" cy="2115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Isosceles Triangle 42"/>
            <p:cNvSpPr/>
            <p:nvPr/>
          </p:nvSpPr>
          <p:spPr>
            <a:xfrm>
              <a:off x="411694" y="3229959"/>
              <a:ext cx="177421" cy="2115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Isosceles Triangle 43"/>
            <p:cNvSpPr/>
            <p:nvPr/>
          </p:nvSpPr>
          <p:spPr>
            <a:xfrm>
              <a:off x="261575" y="3243607"/>
              <a:ext cx="177421" cy="2115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2" name="Rectangle 11"/>
          <p:cNvSpPr/>
          <p:nvPr/>
        </p:nvSpPr>
        <p:spPr>
          <a:xfrm>
            <a:off x="347709" y="2847958"/>
            <a:ext cx="1447832" cy="307777"/>
          </a:xfrm>
          <a:prstGeom prst="rect">
            <a:avLst/>
          </a:prstGeom>
        </p:spPr>
        <p:txBody>
          <a:bodyPr wrap="none">
            <a:spAutoFit/>
          </a:bodyPr>
          <a:lstStyle/>
          <a:p>
            <a:r>
              <a:rPr lang="en-GB" sz="1400" b="1" dirty="0"/>
              <a:t>Convertor slag</a:t>
            </a:r>
          </a:p>
        </p:txBody>
      </p:sp>
      <p:sp>
        <p:nvSpPr>
          <p:cNvPr id="45" name="Rectangle 44"/>
          <p:cNvSpPr/>
          <p:nvPr/>
        </p:nvSpPr>
        <p:spPr>
          <a:xfrm>
            <a:off x="329210" y="4456369"/>
            <a:ext cx="742511" cy="307777"/>
          </a:xfrm>
          <a:prstGeom prst="rect">
            <a:avLst/>
          </a:prstGeom>
        </p:spPr>
        <p:txBody>
          <a:bodyPr wrap="none">
            <a:spAutoFit/>
          </a:bodyPr>
          <a:lstStyle/>
          <a:p>
            <a:r>
              <a:rPr lang="en-GB" sz="1400" b="1" dirty="0" smtClean="0">
                <a:solidFill>
                  <a:schemeClr val="bg1"/>
                </a:solidFill>
              </a:rPr>
              <a:t>Debris</a:t>
            </a:r>
            <a:endParaRPr lang="en-GB" sz="1400" b="1" dirty="0">
              <a:solidFill>
                <a:schemeClr val="bg1"/>
              </a:solidFill>
            </a:endParaRPr>
          </a:p>
        </p:txBody>
      </p:sp>
      <p:sp>
        <p:nvSpPr>
          <p:cNvPr id="27" name="TextBox 26"/>
          <p:cNvSpPr txBox="1"/>
          <p:nvPr/>
        </p:nvSpPr>
        <p:spPr>
          <a:xfrm>
            <a:off x="347709" y="5688811"/>
            <a:ext cx="1667444" cy="461665"/>
          </a:xfrm>
          <a:prstGeom prst="rect">
            <a:avLst/>
          </a:prstGeom>
          <a:noFill/>
        </p:spPr>
        <p:txBody>
          <a:bodyPr wrap="none" rtlCol="0">
            <a:spAutoFit/>
          </a:bodyPr>
          <a:lstStyle/>
          <a:p>
            <a:r>
              <a:rPr lang="en-GB" sz="1200" dirty="0" smtClean="0">
                <a:solidFill>
                  <a:schemeClr val="bg1"/>
                </a:solidFill>
              </a:rPr>
              <a:t>100% </a:t>
            </a:r>
            <a:r>
              <a:rPr lang="en-GB" sz="1200" dirty="0">
                <a:solidFill>
                  <a:schemeClr val="bg1"/>
                </a:solidFill>
              </a:rPr>
              <a:t>Metal Recycled</a:t>
            </a:r>
          </a:p>
          <a:p>
            <a:r>
              <a:rPr lang="en-GB" sz="1200" dirty="0" smtClean="0">
                <a:solidFill>
                  <a:schemeClr val="bg1"/>
                </a:solidFill>
              </a:rPr>
              <a:t>&amp; 100% Slag Sold</a:t>
            </a:r>
            <a:endParaRPr lang="en-GB" sz="1200" dirty="0">
              <a:solidFill>
                <a:schemeClr val="bg1"/>
              </a:solidFill>
            </a:endParaRPr>
          </a:p>
        </p:txBody>
      </p:sp>
    </p:spTree>
    <p:extLst>
      <p:ext uri="{BB962C8B-B14F-4D97-AF65-F5344CB8AC3E}">
        <p14:creationId xmlns:p14="http://schemas.microsoft.com/office/powerpoint/2010/main" val="344050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105" y="52908"/>
            <a:ext cx="8460605" cy="549275"/>
          </a:xfrm>
        </p:spPr>
        <p:txBody>
          <a:bodyPr/>
          <a:lstStyle/>
          <a:p>
            <a:r>
              <a:rPr lang="en-GB" dirty="0" smtClean="0"/>
              <a:t>Dust</a:t>
            </a:r>
            <a:endParaRPr lang="en-GB" dirty="0"/>
          </a:p>
        </p:txBody>
      </p:sp>
      <p:sp>
        <p:nvSpPr>
          <p:cNvPr id="4" name="TextBox 3"/>
          <p:cNvSpPr txBox="1"/>
          <p:nvPr/>
        </p:nvSpPr>
        <p:spPr>
          <a:xfrm>
            <a:off x="100105" y="756397"/>
            <a:ext cx="8831244" cy="5539978"/>
          </a:xfrm>
          <a:prstGeom prst="rect">
            <a:avLst/>
          </a:prstGeom>
          <a:noFill/>
        </p:spPr>
        <p:txBody>
          <a:bodyPr wrap="square" rtlCol="0">
            <a:spAutoFit/>
          </a:bodyPr>
          <a:lstStyle/>
          <a:p>
            <a:r>
              <a:rPr lang="en-GB" dirty="0" smtClean="0"/>
              <a:t>Two main types</a:t>
            </a:r>
            <a:r>
              <a:rPr lang="en-GB" sz="1400" dirty="0" smtClean="0"/>
              <a:t>:</a:t>
            </a:r>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r>
              <a:rPr lang="en-GB" sz="1400" dirty="0" smtClean="0"/>
              <a:t>We XRFed and XRDed all our steel dusts to establish their value as raw materials</a:t>
            </a:r>
          </a:p>
        </p:txBody>
      </p:sp>
      <p:graphicFrame>
        <p:nvGraphicFramePr>
          <p:cNvPr id="3" name="Table 2"/>
          <p:cNvGraphicFramePr>
            <a:graphicFrameLocks noGrp="1"/>
          </p:cNvGraphicFramePr>
          <p:nvPr>
            <p:extLst>
              <p:ext uri="{D42A27DB-BD31-4B8C-83A1-F6EECF244321}">
                <p14:modId xmlns:p14="http://schemas.microsoft.com/office/powerpoint/2010/main" val="2813544017"/>
              </p:ext>
            </p:extLst>
          </p:nvPr>
        </p:nvGraphicFramePr>
        <p:xfrm>
          <a:off x="100105" y="1213515"/>
          <a:ext cx="8831244" cy="4704779"/>
        </p:xfrm>
        <a:graphic>
          <a:graphicData uri="http://schemas.openxmlformats.org/drawingml/2006/table">
            <a:tbl>
              <a:tblPr firstRow="1" bandRow="1">
                <a:tableStyleId>{5C22544A-7EE6-4342-B048-85BDC9FD1C3A}</a:tableStyleId>
              </a:tblPr>
              <a:tblGrid>
                <a:gridCol w="4415622"/>
                <a:gridCol w="4415622"/>
              </a:tblGrid>
              <a:tr h="403146">
                <a:tc>
                  <a:txBody>
                    <a:bodyPr/>
                    <a:lstStyle/>
                    <a:p>
                      <a:pPr algn="ctr"/>
                      <a:r>
                        <a:rPr lang="en-GB" dirty="0" smtClean="0"/>
                        <a:t>Fume extraction dusts</a:t>
                      </a:r>
                      <a:endParaRPr lang="en-GB" dirty="0"/>
                    </a:p>
                  </a:txBody>
                  <a:tcPr anchor="ctr"/>
                </a:tc>
                <a:tc>
                  <a:txBody>
                    <a:bodyPr/>
                    <a:lstStyle/>
                    <a:p>
                      <a:pPr algn="ctr"/>
                      <a:r>
                        <a:rPr lang="en-GB" dirty="0" smtClean="0"/>
                        <a:t>General cleaning dusts</a:t>
                      </a:r>
                      <a:endParaRPr lang="en-GB" dirty="0"/>
                    </a:p>
                  </a:txBody>
                  <a:tcPr anchor="ctr"/>
                </a:tc>
              </a:tr>
              <a:tr h="901007">
                <a:tc>
                  <a:txBody>
                    <a:bodyPr/>
                    <a:lstStyle/>
                    <a:p>
                      <a:r>
                        <a:rPr lang="en-GB" dirty="0" smtClean="0"/>
                        <a:t>“Secondary</a:t>
                      </a:r>
                      <a:r>
                        <a:rPr lang="en-GB" baseline="0" dirty="0" smtClean="0"/>
                        <a:t> Vent” dust from vessel fume (60-70% Fe</a:t>
                      </a:r>
                      <a:r>
                        <a:rPr lang="en-GB" sz="1800" kern="1200" baseline="-25000" dirty="0" smtClean="0">
                          <a:solidFill>
                            <a:schemeClr val="dk1"/>
                          </a:solidFill>
                          <a:latin typeface="+mn-lt"/>
                          <a:ea typeface="+mn-ea"/>
                          <a:cs typeface="+mn-cs"/>
                        </a:rPr>
                        <a:t>2</a:t>
                      </a:r>
                      <a:r>
                        <a:rPr lang="en-GB" baseline="0" dirty="0" smtClean="0"/>
                        <a:t>O</a:t>
                      </a:r>
                      <a:r>
                        <a:rPr lang="en-GB" baseline="-25000" dirty="0" smtClean="0"/>
                        <a:t>3</a:t>
                      </a:r>
                      <a:endParaRPr lang="en-GB" baseline="-25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Floor dusts (mixed sweepings and vacuumed dust)</a:t>
                      </a:r>
                      <a:br>
                        <a:rPr lang="en-GB" dirty="0" smtClean="0"/>
                      </a:br>
                      <a:r>
                        <a:rPr lang="en-GB" dirty="0" smtClean="0"/>
                        <a:t>30%</a:t>
                      </a:r>
                      <a:r>
                        <a:rPr lang="en-GB" baseline="0" dirty="0" smtClean="0"/>
                        <a:t> Fe</a:t>
                      </a:r>
                      <a:r>
                        <a:rPr lang="en-GB" sz="1800" kern="1200" baseline="-25000" dirty="0" smtClean="0">
                          <a:solidFill>
                            <a:schemeClr val="dk1"/>
                          </a:solidFill>
                          <a:latin typeface="+mn-lt"/>
                          <a:ea typeface="+mn-ea"/>
                          <a:cs typeface="+mn-cs"/>
                        </a:rPr>
                        <a:t>2</a:t>
                      </a:r>
                      <a:r>
                        <a:rPr lang="en-GB" baseline="0" dirty="0" smtClean="0"/>
                        <a:t>O</a:t>
                      </a:r>
                      <a:r>
                        <a:rPr lang="en-GB" baseline="-25000" dirty="0" smtClean="0"/>
                        <a:t>3</a:t>
                      </a:r>
                      <a:r>
                        <a:rPr lang="en-GB" baseline="0" dirty="0" smtClean="0"/>
                        <a:t>, 30% lime, some alloys)</a:t>
                      </a:r>
                      <a:endParaRPr lang="en-GB" baseline="-25000" dirty="0" smtClean="0"/>
                    </a:p>
                  </a:txBody>
                  <a:tcPr anchor="ctr"/>
                </a:tc>
              </a:tr>
              <a:tr h="6307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Desulphurisation dust (60-70% </a:t>
                      </a:r>
                      <a:r>
                        <a:rPr lang="en-GB" baseline="0" dirty="0" smtClean="0"/>
                        <a:t>Fe</a:t>
                      </a:r>
                      <a:r>
                        <a:rPr lang="en-GB" sz="1800" kern="1200" baseline="-25000" dirty="0" smtClean="0">
                          <a:solidFill>
                            <a:schemeClr val="dk1"/>
                          </a:solidFill>
                          <a:latin typeface="+mn-lt"/>
                          <a:ea typeface="+mn-ea"/>
                          <a:cs typeface="+mn-cs"/>
                        </a:rPr>
                        <a:t>2</a:t>
                      </a:r>
                      <a:r>
                        <a:rPr lang="en-GB" baseline="0" dirty="0" smtClean="0"/>
                        <a:t>O</a:t>
                      </a:r>
                      <a:r>
                        <a:rPr lang="en-GB" baseline="-25000" dirty="0" smtClean="0"/>
                        <a:t>3</a:t>
                      </a:r>
                      <a:r>
                        <a:rPr lang="en-GB" dirty="0" smtClean="0"/>
                        <a:t>)</a:t>
                      </a:r>
                      <a:endParaRPr lang="en-GB" dirty="0"/>
                    </a:p>
                  </a:txBody>
                  <a:tcPr anchor="ctr"/>
                </a:tc>
                <a:tc>
                  <a:txBody>
                    <a:bodyPr/>
                    <a:lstStyle/>
                    <a:p>
                      <a:r>
                        <a:rPr lang="en-GB" dirty="0" smtClean="0"/>
                        <a:t>Lime</a:t>
                      </a:r>
                      <a:r>
                        <a:rPr lang="en-GB" baseline="0" dirty="0" smtClean="0"/>
                        <a:t> reception bunkers</a:t>
                      </a:r>
                      <a:br>
                        <a:rPr lang="en-GB" baseline="0" dirty="0" smtClean="0"/>
                      </a:br>
                      <a:r>
                        <a:rPr lang="en-GB" baseline="0" dirty="0" smtClean="0"/>
                        <a:t>(99% lime)</a:t>
                      </a:r>
                      <a:endParaRPr lang="en-GB" dirty="0"/>
                    </a:p>
                  </a:txBody>
                  <a:tcPr anchor="ctr"/>
                </a:tc>
              </a:tr>
              <a:tr h="630705">
                <a:tc>
                  <a:txBody>
                    <a:bodyPr/>
                    <a:lstStyle/>
                    <a:p>
                      <a:r>
                        <a:rPr lang="en-GB" dirty="0" smtClean="0"/>
                        <a:t>LAF dust – High</a:t>
                      </a:r>
                      <a:r>
                        <a:rPr lang="en-GB" baseline="0" dirty="0" smtClean="0"/>
                        <a:t> Fe and Ca</a:t>
                      </a:r>
                      <a:endParaRPr lang="en-GB"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Crane dusts</a:t>
                      </a:r>
                      <a:br>
                        <a:rPr lang="en-GB" dirty="0" smtClean="0"/>
                      </a:br>
                      <a:r>
                        <a:rPr lang="en-GB" dirty="0" smtClean="0"/>
                        <a:t>(10-60% </a:t>
                      </a:r>
                      <a:r>
                        <a:rPr lang="en-GB" baseline="0" dirty="0" smtClean="0"/>
                        <a:t>Fe</a:t>
                      </a:r>
                      <a:r>
                        <a:rPr lang="en-GB" sz="1800" kern="1200" baseline="-25000" dirty="0" smtClean="0">
                          <a:solidFill>
                            <a:schemeClr val="dk1"/>
                          </a:solidFill>
                          <a:latin typeface="+mn-lt"/>
                          <a:ea typeface="+mn-ea"/>
                          <a:cs typeface="+mn-cs"/>
                        </a:rPr>
                        <a:t>2</a:t>
                      </a:r>
                      <a:r>
                        <a:rPr lang="en-GB" baseline="0" dirty="0" smtClean="0"/>
                        <a:t>O</a:t>
                      </a:r>
                      <a:r>
                        <a:rPr lang="en-GB" baseline="-25000" dirty="0" smtClean="0"/>
                        <a:t>3</a:t>
                      </a:r>
                      <a:r>
                        <a:rPr lang="en-GB" dirty="0" smtClean="0"/>
                        <a:t>)</a:t>
                      </a:r>
                      <a:endParaRPr lang="en-GB" dirty="0"/>
                    </a:p>
                  </a:txBody>
                  <a:tcPr anchor="ctr"/>
                </a:tc>
              </a:tr>
              <a:tr h="403146">
                <a:tc>
                  <a:txBody>
                    <a:bodyPr/>
                    <a:lstStyle/>
                    <a:p>
                      <a:r>
                        <a:rPr lang="en-GB" dirty="0" smtClean="0"/>
                        <a:t>Leaded</a:t>
                      </a:r>
                      <a:r>
                        <a:rPr lang="en-GB" baseline="0" dirty="0" smtClean="0"/>
                        <a:t> steel dust (70% PbO)</a:t>
                      </a:r>
                      <a:endParaRPr lang="en-GB"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nchor="ctr"/>
                </a:tc>
              </a:tr>
              <a:tr h="630705">
                <a:tc>
                  <a:txBody>
                    <a:bodyPr/>
                    <a:lstStyle/>
                    <a:p>
                      <a:r>
                        <a:rPr lang="en-GB" dirty="0" smtClean="0"/>
                        <a:t>Material handling system dusts (from conveyors</a:t>
                      </a:r>
                      <a:r>
                        <a:rPr lang="en-GB" baseline="0" dirty="0" smtClean="0"/>
                        <a:t> etc.) – high free lime content</a:t>
                      </a:r>
                      <a:endParaRPr lang="en-GB"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Vessel</a:t>
                      </a:r>
                      <a:r>
                        <a:rPr lang="en-GB" baseline="0" dirty="0" smtClean="0"/>
                        <a:t> se</a:t>
                      </a:r>
                      <a:r>
                        <a:rPr lang="en-GB" dirty="0" smtClean="0"/>
                        <a:t>al pots</a:t>
                      </a:r>
                      <a:r>
                        <a:rPr lang="en-GB" baseline="0" dirty="0" smtClean="0"/>
                        <a:t> and elbows</a:t>
                      </a:r>
                      <a:br>
                        <a:rPr lang="en-GB" baseline="0" dirty="0" smtClean="0"/>
                      </a:br>
                      <a:r>
                        <a:rPr lang="en-GB" baseline="0" dirty="0" smtClean="0"/>
                        <a:t>(80% Fe</a:t>
                      </a:r>
                      <a:r>
                        <a:rPr lang="en-GB" sz="1800" kern="1200" baseline="-25000" dirty="0" smtClean="0">
                          <a:solidFill>
                            <a:schemeClr val="dk1"/>
                          </a:solidFill>
                          <a:latin typeface="+mn-lt"/>
                          <a:ea typeface="+mn-ea"/>
                          <a:cs typeface="+mn-cs"/>
                        </a:rPr>
                        <a:t>2</a:t>
                      </a:r>
                      <a:r>
                        <a:rPr lang="en-GB" baseline="0" dirty="0" smtClean="0"/>
                        <a:t>O</a:t>
                      </a:r>
                      <a:r>
                        <a:rPr lang="en-GB" baseline="-25000" dirty="0" smtClean="0"/>
                        <a:t>3</a:t>
                      </a:r>
                      <a:r>
                        <a:rPr lang="en-GB" dirty="0" smtClean="0"/>
                        <a:t>)</a:t>
                      </a:r>
                      <a:endParaRPr lang="en-GB" dirty="0"/>
                    </a:p>
                  </a:txBody>
                  <a:tcPr anchor="ctr"/>
                </a:tc>
              </a:tr>
              <a:tr h="630705">
                <a:tc>
                  <a:txBody>
                    <a:bodyPr/>
                    <a:lstStyle/>
                    <a:p>
                      <a:r>
                        <a:rPr lang="en-GB" dirty="0" smtClean="0"/>
                        <a:t>Settled iron solids from BOF</a:t>
                      </a:r>
                      <a:r>
                        <a:rPr lang="en-GB" baseline="0" dirty="0" smtClean="0"/>
                        <a:t> water treatment plant</a:t>
                      </a:r>
                      <a:endParaRPr lang="en-GB" dirty="0"/>
                    </a:p>
                  </a:txBody>
                  <a:tcPr anchor="ctr"/>
                </a:tc>
                <a:tc>
                  <a:txBody>
                    <a:bodyPr/>
                    <a:lstStyle/>
                    <a:p>
                      <a:endParaRPr lang="en-GB" dirty="0"/>
                    </a:p>
                  </a:txBody>
                  <a:tcPr anchor="ctr"/>
                </a:tc>
              </a:tr>
              <a:tr h="423767">
                <a:tc>
                  <a:txBody>
                    <a:bodyPr/>
                    <a:lstStyle/>
                    <a:p>
                      <a:r>
                        <a:rPr lang="en-GB" dirty="0" smtClean="0"/>
                        <a:t>Wet</a:t>
                      </a:r>
                      <a:r>
                        <a:rPr lang="en-GB" baseline="0" dirty="0" smtClean="0"/>
                        <a:t> BOF slurry</a:t>
                      </a:r>
                      <a:endParaRPr lang="en-GB" dirty="0"/>
                    </a:p>
                  </a:txBody>
                  <a:tcPr anchor="ctr"/>
                </a:tc>
                <a:tc>
                  <a:txBody>
                    <a:bodyPr/>
                    <a:lstStyle/>
                    <a:p>
                      <a:endParaRPr lang="en-GB" dirty="0"/>
                    </a:p>
                  </a:txBody>
                  <a:tcPr anchor="ctr"/>
                </a:tc>
              </a:tr>
            </a:tbl>
          </a:graphicData>
        </a:graphic>
      </p:graphicFrame>
    </p:spTree>
    <p:extLst>
      <p:ext uri="{BB962C8B-B14F-4D97-AF65-F5344CB8AC3E}">
        <p14:creationId xmlns:p14="http://schemas.microsoft.com/office/powerpoint/2010/main" val="2843626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105" y="52908"/>
            <a:ext cx="8460605" cy="549275"/>
          </a:xfrm>
        </p:spPr>
        <p:txBody>
          <a:bodyPr/>
          <a:lstStyle/>
          <a:p>
            <a:r>
              <a:rPr lang="en-GB" dirty="0" smtClean="0"/>
              <a:t>Dust</a:t>
            </a:r>
            <a:endParaRPr lang="en-GB" dirty="0"/>
          </a:p>
        </p:txBody>
      </p:sp>
      <p:sp>
        <p:nvSpPr>
          <p:cNvPr id="4" name="TextBox 3"/>
          <p:cNvSpPr txBox="1"/>
          <p:nvPr/>
        </p:nvSpPr>
        <p:spPr>
          <a:xfrm>
            <a:off x="100105" y="756397"/>
            <a:ext cx="8831244" cy="4893647"/>
          </a:xfrm>
          <a:prstGeom prst="rect">
            <a:avLst/>
          </a:prstGeom>
          <a:noFill/>
        </p:spPr>
        <p:txBody>
          <a:bodyPr wrap="square" rtlCol="0">
            <a:spAutoFit/>
          </a:bodyPr>
          <a:lstStyle/>
          <a:p>
            <a:r>
              <a:rPr lang="en-GB" dirty="0" smtClean="0"/>
              <a:t>Two main types</a:t>
            </a:r>
            <a:r>
              <a:rPr lang="en-GB" sz="1400" dirty="0" smtClean="0"/>
              <a:t>:</a:t>
            </a:r>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p:txBody>
      </p:sp>
      <p:graphicFrame>
        <p:nvGraphicFramePr>
          <p:cNvPr id="3" name="Table 2"/>
          <p:cNvGraphicFramePr>
            <a:graphicFrameLocks noGrp="1"/>
          </p:cNvGraphicFramePr>
          <p:nvPr>
            <p:extLst>
              <p:ext uri="{D42A27DB-BD31-4B8C-83A1-F6EECF244321}">
                <p14:modId xmlns:p14="http://schemas.microsoft.com/office/powerpoint/2010/main" val="144362907"/>
              </p:ext>
            </p:extLst>
          </p:nvPr>
        </p:nvGraphicFramePr>
        <p:xfrm>
          <a:off x="100105" y="1213514"/>
          <a:ext cx="8831244" cy="2214525"/>
        </p:xfrm>
        <a:graphic>
          <a:graphicData uri="http://schemas.openxmlformats.org/drawingml/2006/table">
            <a:tbl>
              <a:tblPr firstRow="1" bandRow="1">
                <a:tableStyleId>{5C22544A-7EE6-4342-B048-85BDC9FD1C3A}</a:tableStyleId>
              </a:tblPr>
              <a:tblGrid>
                <a:gridCol w="4415622"/>
                <a:gridCol w="4415622"/>
              </a:tblGrid>
              <a:tr h="751485">
                <a:tc>
                  <a:txBody>
                    <a:bodyPr/>
                    <a:lstStyle/>
                    <a:p>
                      <a:pPr algn="ctr"/>
                      <a:r>
                        <a:rPr lang="en-GB" dirty="0" smtClean="0"/>
                        <a:t>Fume extraction dusts</a:t>
                      </a:r>
                      <a:endParaRPr lang="en-GB" dirty="0"/>
                    </a:p>
                  </a:txBody>
                  <a:tcPr anchor="ctr"/>
                </a:tc>
                <a:tc>
                  <a:txBody>
                    <a:bodyPr/>
                    <a:lstStyle/>
                    <a:p>
                      <a:pPr algn="ctr"/>
                      <a:r>
                        <a:rPr lang="en-GB" dirty="0" smtClean="0"/>
                        <a:t>General cleaning dusts</a:t>
                      </a:r>
                      <a:endParaRPr lang="en-GB" dirty="0"/>
                    </a:p>
                  </a:txBody>
                  <a:tcPr anchor="ctr"/>
                </a:tc>
              </a:tr>
              <a:tr h="1451784">
                <a:tc>
                  <a:txBody>
                    <a:bodyPr/>
                    <a:lstStyle/>
                    <a:p>
                      <a:pPr marL="285750" indent="-285750">
                        <a:buFont typeface="Arial" panose="020B0604020202020204" pitchFamily="34" charset="0"/>
                        <a:buChar char="•"/>
                      </a:pPr>
                      <a:r>
                        <a:rPr lang="en-GB" sz="1800" kern="1200" baseline="0" dirty="0" smtClean="0">
                          <a:solidFill>
                            <a:schemeClr val="dk1"/>
                          </a:solidFill>
                          <a:latin typeface="+mn-lt"/>
                          <a:ea typeface="+mn-ea"/>
                          <a:cs typeface="+mn-cs"/>
                        </a:rPr>
                        <a:t>Blended with dewatered BOF gas cleaning slurry to make metallic briquettes (57% Fe) and a saleable blended iron cake for cement industry</a:t>
                      </a:r>
                    </a:p>
                    <a:p>
                      <a:pPr marL="285750" indent="-285750">
                        <a:buFont typeface="Arial" panose="020B0604020202020204" pitchFamily="34" charset="0"/>
                        <a:buChar char="•"/>
                      </a:pPr>
                      <a:r>
                        <a:rPr lang="en-GB" sz="1800" kern="1200" baseline="0" dirty="0" smtClean="0">
                          <a:solidFill>
                            <a:schemeClr val="dk1"/>
                          </a:solidFill>
                          <a:latin typeface="+mn-lt"/>
                          <a:ea typeface="+mn-ea"/>
                          <a:cs typeface="+mn-cs"/>
                        </a:rPr>
                        <a:t>High Pb dust sold to lead smelter</a:t>
                      </a:r>
                      <a:endParaRPr lang="en-GB" sz="1800" kern="1200" baseline="0" dirty="0">
                        <a:solidFill>
                          <a:schemeClr val="dk1"/>
                        </a:solidFill>
                        <a:latin typeface="+mn-lt"/>
                        <a:ea typeface="+mn-ea"/>
                        <a:cs typeface="+mn-cs"/>
                      </a:endParaRP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baseline="0" dirty="0" smtClean="0">
                          <a:solidFill>
                            <a:schemeClr val="dk1"/>
                          </a:solidFill>
                          <a:latin typeface="+mn-lt"/>
                          <a:ea typeface="+mn-ea"/>
                          <a:cs typeface="+mn-cs"/>
                        </a:rPr>
                        <a:t>Blended with high Fe solids from water treatment plant to </a:t>
                      </a:r>
                      <a:r>
                        <a:rPr lang="en-GB" baseline="0" dirty="0" smtClean="0"/>
                        <a:t>control dust, and moved to Ore Processing Plant for sinter make</a:t>
                      </a:r>
                      <a:endParaRPr lang="en-GB" baseline="-25000" dirty="0" smtClean="0"/>
                    </a:p>
                  </a:txBody>
                  <a:tcPr anchor="ctr"/>
                </a:tc>
              </a:tr>
            </a:tbl>
          </a:graphicData>
        </a:graphic>
      </p:graphicFrame>
      <p:pic>
        <p:nvPicPr>
          <p:cNvPr id="6" name="Picture 5"/>
          <p:cNvPicPr>
            <a:picLocks noChangeAspect="1"/>
          </p:cNvPicPr>
          <p:nvPr/>
        </p:nvPicPr>
        <p:blipFill>
          <a:blip r:embed="rId3"/>
          <a:stretch>
            <a:fillRect/>
          </a:stretch>
        </p:blipFill>
        <p:spPr>
          <a:xfrm>
            <a:off x="143729" y="3416784"/>
            <a:ext cx="4393810" cy="3157109"/>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4152994075"/>
              </p:ext>
            </p:extLst>
          </p:nvPr>
        </p:nvGraphicFramePr>
        <p:xfrm>
          <a:off x="4581163" y="3416784"/>
          <a:ext cx="4393810" cy="1977788"/>
        </p:xfrm>
        <a:graphic>
          <a:graphicData uri="http://schemas.openxmlformats.org/drawingml/2006/table">
            <a:tbl>
              <a:tblPr firstRow="1" bandRow="1">
                <a:tableStyleId>{5C22544A-7EE6-4342-B048-85BDC9FD1C3A}</a:tableStyleId>
              </a:tblPr>
              <a:tblGrid>
                <a:gridCol w="4393810"/>
              </a:tblGrid>
              <a:tr h="789068">
                <a:tc>
                  <a:txBody>
                    <a:bodyPr/>
                    <a:lstStyle/>
                    <a:p>
                      <a:pPr algn="ctr"/>
                      <a:r>
                        <a:rPr lang="en-GB" sz="1800" b="1" kern="1200" dirty="0" smtClean="0">
                          <a:solidFill>
                            <a:schemeClr val="lt1"/>
                          </a:solidFill>
                          <a:latin typeface="+mn-lt"/>
                          <a:ea typeface="+mn-ea"/>
                          <a:cs typeface="+mn-cs"/>
                        </a:rPr>
                        <a:t>Wet BOF slurry</a:t>
                      </a:r>
                      <a:endParaRPr lang="en-GB" sz="1800" b="1" kern="1200" dirty="0">
                        <a:solidFill>
                          <a:schemeClr val="lt1"/>
                        </a:solidFill>
                        <a:latin typeface="+mn-lt"/>
                        <a:ea typeface="+mn-ea"/>
                        <a:cs typeface="+mn-cs"/>
                      </a:endParaRPr>
                    </a:p>
                  </a:txBody>
                  <a:tcPr anchor="ctr"/>
                </a:tc>
              </a:tr>
              <a:tr h="959382">
                <a:tc>
                  <a:txBody>
                    <a:bodyPr/>
                    <a:lstStyle/>
                    <a:p>
                      <a:r>
                        <a:rPr lang="en-GB" dirty="0" smtClean="0"/>
                        <a:t>Dewatered using a press. Solids</a:t>
                      </a:r>
                      <a:r>
                        <a:rPr lang="en-GB" baseline="0" dirty="0" smtClean="0"/>
                        <a:t> used for briquettes &amp; a blended iron cake for cement industry, alongside Blast Furnace Hydrocyclone Overflow Cake.</a:t>
                      </a:r>
                    </a:p>
                  </a:txBody>
                  <a:tcPr/>
                </a:tc>
              </a:tr>
            </a:tbl>
          </a:graphicData>
        </a:graphic>
      </p:graphicFrame>
    </p:spTree>
    <p:extLst>
      <p:ext uri="{BB962C8B-B14F-4D97-AF65-F5344CB8AC3E}">
        <p14:creationId xmlns:p14="http://schemas.microsoft.com/office/powerpoint/2010/main" val="103837474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Custom 2">
      <a:dk1>
        <a:srgbClr val="22323C"/>
      </a:dk1>
      <a:lt1>
        <a:srgbClr val="FFFFFF"/>
      </a:lt1>
      <a:dk2>
        <a:srgbClr val="FFFFFF"/>
      </a:dk2>
      <a:lt2>
        <a:srgbClr val="FFFFFF"/>
      </a:lt2>
      <a:accent1>
        <a:srgbClr val="22323C"/>
      </a:accent1>
      <a:accent2>
        <a:srgbClr val="F58423"/>
      </a:accent2>
      <a:accent3>
        <a:srgbClr val="BCC31E"/>
      </a:accent3>
      <a:accent4>
        <a:srgbClr val="E7E6E6"/>
      </a:accent4>
      <a:accent5>
        <a:srgbClr val="E7E6E6"/>
      </a:accent5>
      <a:accent6>
        <a:srgbClr val="E7E6E6"/>
      </a:accent6>
      <a:hlink>
        <a:srgbClr val="E7E6E6"/>
      </a:hlink>
      <a:folHlink>
        <a:srgbClr val="E7E6E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81FFF804-D4F4-4B30-9F1F-21DA5CC7CCDA}" vid="{B0382D1F-B7E9-4F67-BD46-DA9C497970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0</TotalTime>
  <Words>1576</Words>
  <Application>Microsoft Office PowerPoint</Application>
  <PresentationFormat>On-screen Show (4:3)</PresentationFormat>
  <Paragraphs>270</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Theme1</vt:lpstr>
      <vt:lpstr>Waste and Reverts Management</vt:lpstr>
      <vt:lpstr>What we’ll cover</vt:lpstr>
      <vt:lpstr>Overview of the Scunthorpe integrated works</vt:lpstr>
      <vt:lpstr>Overview of the  Scunthorpe integrated works</vt:lpstr>
      <vt:lpstr>BOF Plant Main Wastes &amp; Reverts</vt:lpstr>
      <vt:lpstr>Wastes</vt:lpstr>
      <vt:lpstr>Slag</vt:lpstr>
      <vt:lpstr>Dust</vt:lpstr>
      <vt:lpstr>Dust</vt:lpstr>
      <vt:lpstr>Continual Improvement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Reverts Management Governance Meeting</dc:title>
  <dc:creator>Lovatt, Shawnie</dc:creator>
  <cp:lastModifiedBy>Rasool, Hamid</cp:lastModifiedBy>
  <cp:revision>69</cp:revision>
  <cp:lastPrinted>2019-10-04T16:27:56Z</cp:lastPrinted>
  <dcterms:created xsi:type="dcterms:W3CDTF">2018-01-04T08:47:31Z</dcterms:created>
  <dcterms:modified xsi:type="dcterms:W3CDTF">2019-10-04T16:29:08Z</dcterms:modified>
</cp:coreProperties>
</file>