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15"/>
  </p:notesMasterIdLst>
  <p:handoutMasterIdLst>
    <p:handoutMasterId r:id="rId16"/>
  </p:handoutMasterIdLst>
  <p:sldIdLst>
    <p:sldId id="272" r:id="rId2"/>
    <p:sldId id="277" r:id="rId3"/>
    <p:sldId id="278" r:id="rId4"/>
    <p:sldId id="279" r:id="rId5"/>
    <p:sldId id="289" r:id="rId6"/>
    <p:sldId id="281" r:id="rId7"/>
    <p:sldId id="283" r:id="rId8"/>
    <p:sldId id="292" r:id="rId9"/>
    <p:sldId id="293" r:id="rId10"/>
    <p:sldId id="295" r:id="rId11"/>
    <p:sldId id="290" r:id="rId12"/>
    <p:sldId id="291" r:id="rId13"/>
    <p:sldId id="294" r:id="rId1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AB8"/>
    <a:srgbClr val="00628A"/>
    <a:srgbClr val="AF1B67"/>
    <a:srgbClr val="EC6707"/>
    <a:srgbClr val="FDC300"/>
    <a:srgbClr val="8597A5"/>
    <a:srgbClr val="4B6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C5FA38-BCD1-4DA1-A50E-CDC95355798D}" type="datetimeFigureOut">
              <a:rPr lang="de-DE"/>
              <a:pPr>
                <a:defRPr/>
              </a:pPr>
              <a:t>02.10.2019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8CA4AF-CBCB-4990-B949-3A9D69BAE1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047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C20834-FB20-4369-88C7-ADE03712D2DE}" type="datetimeFigureOut">
              <a:rPr lang="de-DE"/>
              <a:pPr>
                <a:defRPr/>
              </a:pPr>
              <a:t>02.10.2019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677FC2-DE25-4BF3-9D1D-F354B4FA4B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669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E78D45-A60D-4CFB-A8CE-823BEAA65027}" type="slidenum">
              <a:rPr lang="en-US" altLang="de-DE" sz="1300" smtClean="0">
                <a:latin typeface="Helvetica" pitchFamily="34" charset="0"/>
              </a:rPr>
              <a:pPr/>
              <a:t>2</a:t>
            </a:fld>
            <a:endParaRPr lang="en-US" altLang="de-DE" sz="1300" smtClean="0">
              <a:latin typeface="Helvetica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9138"/>
            <a:ext cx="4492625" cy="336867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Schl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chnologie\Klewin\bild.JPG.jpe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6" y="612"/>
            <a:ext cx="7724633" cy="23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457200" y="6362700"/>
            <a:ext cx="822960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22" descr="DILLINGER_Logo_schwarz_30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636838"/>
            <a:ext cx="3302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0"/>
            <a:ext cx="1689100" cy="2222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0" name="Bild 18" descr="Dillinger-D-Weiß-X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9158"/>
          <a:stretch>
            <a:fillRect/>
          </a:stretch>
        </p:blipFill>
        <p:spPr bwMode="auto">
          <a:xfrm>
            <a:off x="0" y="0"/>
            <a:ext cx="25019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57200" y="4302553"/>
            <a:ext cx="8220075" cy="78013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>
          <a:xfrm>
            <a:off x="457200" y="5082684"/>
            <a:ext cx="8220075" cy="13466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19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785813"/>
            <a:ext cx="8208963" cy="5653087"/>
          </a:xfrm>
        </p:spPr>
        <p:txBody>
          <a:bodyPr/>
          <a:lstStyle>
            <a:lvl3pPr>
              <a:defRPr sz="12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68312" y="255"/>
            <a:ext cx="5627687" cy="62204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6.-12.10.2019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AIST Study Tour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924B-9F56-4148-8FD8-F9A35A38AF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1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2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562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785813"/>
            <a:ext cx="8208962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8313" y="6523038"/>
            <a:ext cx="2122487" cy="290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97A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6.-12.10.2019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0800" y="6523038"/>
            <a:ext cx="3962400" cy="290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97A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AIST Study Tour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23038"/>
            <a:ext cx="2124075" cy="2905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97A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3616B77-195D-4729-A5BB-8D35ECFC27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2" name="Textfeld 6"/>
          <p:cNvSpPr txBox="1">
            <a:spLocks noChangeArrowheads="1"/>
          </p:cNvSpPr>
          <p:nvPr/>
        </p:nvSpPr>
        <p:spPr bwMode="auto">
          <a:xfrm rot="-5400000">
            <a:off x="6924675" y="4675188"/>
            <a:ext cx="40147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z="1000" smtClean="0">
                <a:solidFill>
                  <a:srgbClr val="8597A5"/>
                </a:solidFill>
                <a:latin typeface="Arial" charset="0"/>
              </a:rPr>
              <a:t>Steelplantt</a:t>
            </a:r>
            <a:r>
              <a:rPr lang="de-DE" altLang="de-DE" sz="1000" baseline="0" smtClean="0">
                <a:solidFill>
                  <a:srgbClr val="8597A5"/>
                </a:solidFill>
                <a:latin typeface="Arial" charset="0"/>
              </a:rPr>
              <a:t> Dillinger</a:t>
            </a:r>
            <a:endParaRPr lang="de-DE" altLang="de-DE" sz="1000" smtClean="0">
              <a:solidFill>
                <a:srgbClr val="8597A5"/>
              </a:solidFill>
              <a:latin typeface="Arial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468313" y="6523038"/>
            <a:ext cx="8208962" cy="0"/>
          </a:xfrm>
          <a:prstGeom prst="line">
            <a:avLst/>
          </a:prstGeom>
          <a:ln w="6350" cmpd="sng">
            <a:solidFill>
              <a:srgbClr val="8D9CA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Bild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6513"/>
            <a:ext cx="2146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8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457200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179388" indent="-179388" algn="l" defTabSz="457200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357188" indent="-177800" algn="l" defTabSz="457200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Symbol" pitchFamily="18" charset="2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536575" indent="-179388" algn="l" defTabSz="457200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Symbol" pitchFamily="18" charset="2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714375" indent="-177800" algn="l" defTabSz="457200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Symbol" pitchFamily="18" charset="2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3"/>
          <p:cNvSpPr>
            <a:spLocks noGrp="1"/>
          </p:cNvSpPr>
          <p:nvPr>
            <p:ph type="ctrTitle"/>
          </p:nvPr>
        </p:nvSpPr>
        <p:spPr>
          <a:xfrm>
            <a:off x="457200" y="4302125"/>
            <a:ext cx="8220075" cy="781050"/>
          </a:xfrm>
        </p:spPr>
        <p:txBody>
          <a:bodyPr/>
          <a:lstStyle/>
          <a:p>
            <a:r>
              <a:rPr lang="de-DE" altLang="de-DE" smtClean="0">
                <a:latin typeface="Arial" charset="0"/>
                <a:cs typeface="Arial" charset="0"/>
              </a:rPr>
              <a:t>Dillinger – BOF Steelmaking</a:t>
            </a:r>
            <a:br>
              <a:rPr lang="de-DE" altLang="de-DE" smtClean="0">
                <a:latin typeface="Arial" charset="0"/>
                <a:cs typeface="Arial" charset="0"/>
              </a:rPr>
            </a:br>
            <a:r>
              <a:rPr lang="de-DE" altLang="de-DE" smtClean="0">
                <a:latin typeface="Arial" charset="0"/>
                <a:cs typeface="Arial" charset="0"/>
              </a:rPr>
              <a:t>Automation &amp; environmental aspects</a:t>
            </a:r>
            <a:endParaRPr lang="de-DE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21507" name="Untertitel 4"/>
          <p:cNvSpPr>
            <a:spLocks noGrp="1"/>
          </p:cNvSpPr>
          <p:nvPr>
            <p:ph type="subTitle" idx="1"/>
          </p:nvPr>
        </p:nvSpPr>
        <p:spPr>
          <a:xfrm>
            <a:off x="457200" y="5083175"/>
            <a:ext cx="8220075" cy="1346200"/>
          </a:xfrm>
        </p:spPr>
        <p:txBody>
          <a:bodyPr/>
          <a:lstStyle/>
          <a:p>
            <a:r>
              <a:rPr lang="de-DE" altLang="de-DE" smtClean="0">
                <a:latin typeface="Arial" charset="0"/>
                <a:cs typeface="Arial" charset="0"/>
              </a:rPr>
              <a:t>Dominik Schöne</a:t>
            </a:r>
            <a:endParaRPr lang="de-DE" altLang="de-DE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el 4"/>
          <p:cNvSpPr>
            <a:spLocks noGrp="1"/>
          </p:cNvSpPr>
          <p:nvPr>
            <p:ph type="title"/>
          </p:nvPr>
        </p:nvSpPr>
        <p:spPr>
          <a:xfrm>
            <a:off x="468313" y="0"/>
            <a:ext cx="5627687" cy="622300"/>
          </a:xfrm>
        </p:spPr>
        <p:txBody>
          <a:bodyPr/>
          <a:lstStyle/>
          <a:p>
            <a:r>
              <a:rPr lang="de-DE" altLang="de-DE"/>
              <a:t>Automation: Control of BOF process</a:t>
            </a:r>
            <a:endParaRPr lang="de-DE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2253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6.-12.10.2019</a:t>
            </a:r>
          </a:p>
        </p:txBody>
      </p:sp>
      <p:sp>
        <p:nvSpPr>
          <p:cNvPr id="22533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AIST Study Tour 2019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715000" y="390525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i="1">
                <a:solidFill>
                  <a:schemeClr val="bg1"/>
                </a:solidFill>
                <a:latin typeface="Times New Roman" pitchFamily="18" charset="0"/>
              </a:rPr>
              <a:t>Charging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96246" y="733425"/>
            <a:ext cx="6762750" cy="4095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 b="0" smtClean="0"/>
              <a:t>Online heat and time scheduler</a:t>
            </a:r>
            <a:endParaRPr lang="de-DE" altLang="de-DE" sz="2000" b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55334" y="1404938"/>
            <a:ext cx="2469092" cy="5847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b="0" smtClean="0"/>
              <a:t>Model for heat and mass balances</a:t>
            </a:r>
            <a:endParaRPr lang="de-DE" altLang="de-DE" sz="1600" b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71434" y="1520826"/>
            <a:ext cx="2087562" cy="2908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400" b="0" smtClean="0"/>
              <a:t>Lime calculation model</a:t>
            </a:r>
            <a:endParaRPr lang="de-DE" altLang="de-DE" sz="1400" b="0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227262"/>
            <a:ext cx="243205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AutoShape 14"/>
          <p:cNvCxnSpPr>
            <a:cxnSpLocks noChangeShapeType="1"/>
          </p:cNvCxnSpPr>
          <p:nvPr/>
        </p:nvCxnSpPr>
        <p:spPr bwMode="auto">
          <a:xfrm>
            <a:off x="2970213" y="2701925"/>
            <a:ext cx="1587" cy="1588"/>
          </a:xfrm>
          <a:prstGeom prst="bentConnector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493838" y="1143001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10800000">
            <a:off x="2611438" y="2955925"/>
            <a:ext cx="0" cy="2001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611438" y="5677999"/>
            <a:ext cx="0" cy="6199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rot="5400000">
            <a:off x="5244307" y="1353344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rot="5400000">
            <a:off x="5083725" y="2492071"/>
            <a:ext cx="0" cy="9609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079875" y="2297113"/>
            <a:ext cx="1482725" cy="1770062"/>
          </a:xfrm>
          <a:custGeom>
            <a:avLst/>
            <a:gdLst>
              <a:gd name="T0" fmla="*/ 2147483646 w 934"/>
              <a:gd name="T1" fmla="*/ 0 h 1115"/>
              <a:gd name="T2" fmla="*/ 2147483646 w 934"/>
              <a:gd name="T3" fmla="*/ 0 h 1115"/>
              <a:gd name="T4" fmla="*/ 0 w 934"/>
              <a:gd name="T5" fmla="*/ 2147483646 h 11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34" h="1115">
                <a:moveTo>
                  <a:pt x="934" y="0"/>
                </a:moveTo>
                <a:lnTo>
                  <a:pt x="3" y="0"/>
                </a:lnTo>
                <a:lnTo>
                  <a:pt x="0" y="111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rot="5400000">
            <a:off x="6084093" y="3595572"/>
            <a:ext cx="373063" cy="1141412"/>
          </a:xfrm>
          <a:custGeom>
            <a:avLst/>
            <a:gdLst>
              <a:gd name="T0" fmla="*/ 2147483646 w 1055"/>
              <a:gd name="T1" fmla="*/ 2147483646 h 955"/>
              <a:gd name="T2" fmla="*/ 0 w 1055"/>
              <a:gd name="T3" fmla="*/ 0 h 955"/>
              <a:gd name="T4" fmla="*/ 0 w 1055"/>
              <a:gd name="T5" fmla="*/ 2147483646 h 9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5" h="955">
                <a:moveTo>
                  <a:pt x="1055" y="5"/>
                </a:moveTo>
                <a:lnTo>
                  <a:pt x="0" y="0"/>
                </a:lnTo>
                <a:lnTo>
                  <a:pt x="0" y="95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2971800" y="2819400"/>
            <a:ext cx="838200" cy="1246188"/>
          </a:xfrm>
          <a:custGeom>
            <a:avLst/>
            <a:gdLst>
              <a:gd name="T0" fmla="*/ 0 w 528"/>
              <a:gd name="T1" fmla="*/ 0 h 860"/>
              <a:gd name="T2" fmla="*/ 2147483646 w 528"/>
              <a:gd name="T3" fmla="*/ 0 h 860"/>
              <a:gd name="T4" fmla="*/ 2147483646 w 528"/>
              <a:gd name="T5" fmla="*/ 2147483646 h 8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860">
                <a:moveTo>
                  <a:pt x="0" y="0"/>
                </a:moveTo>
                <a:lnTo>
                  <a:pt x="527" y="0"/>
                </a:lnTo>
                <a:lnTo>
                  <a:pt x="528" y="86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946525" y="2000250"/>
            <a:ext cx="0" cy="2068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 rot="5400000">
            <a:off x="3007519" y="1969294"/>
            <a:ext cx="614362" cy="679450"/>
          </a:xfrm>
          <a:custGeom>
            <a:avLst/>
            <a:gdLst>
              <a:gd name="T0" fmla="*/ 0 w 528"/>
              <a:gd name="T1" fmla="*/ 0 h 860"/>
              <a:gd name="T2" fmla="*/ 2147483646 w 528"/>
              <a:gd name="T3" fmla="*/ 0 h 860"/>
              <a:gd name="T4" fmla="*/ 2147483646 w 528"/>
              <a:gd name="T5" fmla="*/ 2147483646 h 8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860">
                <a:moveTo>
                  <a:pt x="0" y="0"/>
                </a:moveTo>
                <a:lnTo>
                  <a:pt x="527" y="0"/>
                </a:lnTo>
                <a:lnTo>
                  <a:pt x="528" y="86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561012" y="2043906"/>
            <a:ext cx="2668587" cy="5302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400" smtClean="0"/>
              <a:t>End </a:t>
            </a:r>
            <a:r>
              <a:rPr lang="de-DE" altLang="de-DE" sz="1400"/>
              <a:t>of blow detection </a:t>
            </a:r>
            <a:r>
              <a:rPr lang="de-DE" altLang="de-DE" sz="1400" smtClean="0"/>
              <a:t>by off gas analysis</a:t>
            </a:r>
            <a:endParaRPr lang="de-DE" altLang="de-DE" sz="1400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579512" y="2733310"/>
            <a:ext cx="1643245" cy="47844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400" b="0" smtClean="0"/>
              <a:t>Dynamic control of lance height</a:t>
            </a:r>
            <a:endParaRPr lang="de-DE" altLang="de-DE" sz="1400" b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59691" y="4340723"/>
            <a:ext cx="2926132" cy="77469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400" b="0" smtClean="0"/>
              <a:t>Slagmon system for slag detection during tapping (possible: automatic end of tapping)</a:t>
            </a:r>
            <a:endParaRPr lang="de-DE" altLang="de-DE" sz="1400" b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083725" y="5783751"/>
            <a:ext cx="1957388" cy="47844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400" b="0" smtClean="0"/>
              <a:t>Dynamic control of bottom stirring</a:t>
            </a:r>
            <a:endParaRPr lang="de-DE" altLang="de-DE" sz="1400" b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004399" y="2459785"/>
            <a:ext cx="1957388" cy="47844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400" b="0"/>
              <a:t>Temperature model (BOF and ladle)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004399" y="4957763"/>
            <a:ext cx="1957388" cy="82598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400" b="0" smtClean="0"/>
              <a:t>Model for ladle desoxidation, lime and alloying</a:t>
            </a:r>
            <a:endParaRPr lang="de-DE" altLang="de-DE" sz="1400" b="0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V="1">
            <a:off x="1493838" y="2978400"/>
            <a:ext cx="0" cy="63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1438" y="3516805"/>
            <a:ext cx="2176462" cy="76567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400" b="0" i="1" smtClean="0"/>
              <a:t>Temperature &amp; sample manipulator (after blow; under construction)</a:t>
            </a:r>
            <a:endParaRPr lang="de-DE" altLang="de-DE" sz="1400" b="0" i="1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615214" y="3206874"/>
            <a:ext cx="2062061" cy="47930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400" b="0" smtClean="0"/>
              <a:t>Bath level control by radar (min. 1 per shift)</a:t>
            </a:r>
            <a:endParaRPr lang="de-DE" altLang="de-DE" sz="1400" b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9775" y="5728676"/>
            <a:ext cx="1957388" cy="75626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400" b="0" smtClean="0"/>
              <a:t>Ladle level control by laser measurement  (VD, 1 per heat)</a:t>
            </a:r>
            <a:endParaRPr lang="de-DE" altLang="de-DE" sz="1400" b="0"/>
          </a:p>
        </p:txBody>
      </p:sp>
    </p:spTree>
    <p:extLst>
      <p:ext uri="{BB962C8B-B14F-4D97-AF65-F5344CB8AC3E}">
        <p14:creationId xmlns:p14="http://schemas.microsoft.com/office/powerpoint/2010/main" val="6475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" y="1219199"/>
            <a:ext cx="7113588" cy="520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itel 4"/>
          <p:cNvSpPr>
            <a:spLocks noGrp="1"/>
          </p:cNvSpPr>
          <p:nvPr>
            <p:ph type="title"/>
          </p:nvPr>
        </p:nvSpPr>
        <p:spPr>
          <a:xfrm>
            <a:off x="468313" y="0"/>
            <a:ext cx="5627687" cy="622300"/>
          </a:xfrm>
        </p:spPr>
        <p:txBody>
          <a:bodyPr/>
          <a:lstStyle/>
          <a:p>
            <a:r>
              <a:rPr lang="de-DE" altLang="de-DE" smtClean="0">
                <a:latin typeface="Arial" charset="0"/>
                <a:cs typeface="Arial" charset="0"/>
              </a:rPr>
              <a:t>Off gas analysis on the roof</a:t>
            </a:r>
            <a:endParaRPr lang="de-DE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2253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6.-12.10.2019</a:t>
            </a:r>
          </a:p>
        </p:txBody>
      </p:sp>
      <p:sp>
        <p:nvSpPr>
          <p:cNvPr id="22533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AIST Study Tour 2019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760250"/>
            <a:ext cx="8457323" cy="459552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de-DE" smtClean="0">
                <a:latin typeface="Arial" charset="0"/>
                <a:cs typeface="Arial" charset="0"/>
              </a:rPr>
              <a:t>End of blow if [C]-content is reduced to nearly 0. </a:t>
            </a:r>
            <a:r>
              <a:rPr lang="en-US" altLang="de-DE" smtClean="0">
                <a:latin typeface="Arial" charset="0"/>
                <a:cs typeface="Arial" charset="0"/>
                <a:sym typeface="Wingdings" panose="05000000000000000000" pitchFamily="2" charset="2"/>
              </a:rPr>
              <a:t> EoB criteria: combination of t, %CO, %CO</a:t>
            </a:r>
            <a:r>
              <a:rPr lang="en-US" altLang="de-DE" baseline="-25000" smtClean="0">
                <a:latin typeface="Arial" charset="0"/>
                <a:cs typeface="Arial" charset="0"/>
                <a:sym typeface="Wingdings" panose="05000000000000000000" pitchFamily="2" charset="2"/>
              </a:rPr>
              <a:t>2</a:t>
            </a:r>
            <a:r>
              <a:rPr lang="en-US" altLang="de-DE" smtClean="0">
                <a:latin typeface="Arial" charset="0"/>
                <a:cs typeface="Arial" charset="0"/>
                <a:sym typeface="Wingdings" panose="05000000000000000000" pitchFamily="2" charset="2"/>
              </a:rPr>
              <a:t>, %O</a:t>
            </a:r>
            <a:r>
              <a:rPr lang="en-US" altLang="de-DE" baseline="-25000" smtClean="0">
                <a:latin typeface="Arial" charset="0"/>
                <a:cs typeface="Arial" charset="0"/>
                <a:sym typeface="Wingdings" panose="05000000000000000000" pitchFamily="2" charset="2"/>
              </a:rPr>
              <a:t>2</a:t>
            </a:r>
            <a:r>
              <a:rPr lang="en-US" altLang="de-DE" smtClean="0">
                <a:latin typeface="Arial" charset="0"/>
                <a:cs typeface="Arial" charset="0"/>
                <a:sym typeface="Wingdings" panose="05000000000000000000" pitchFamily="2" charset="2"/>
              </a:rPr>
              <a:t>; no sublance.</a:t>
            </a:r>
            <a:endParaRPr lang="en-US" altLang="de-DE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de-DE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en-US" altLang="de-DE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de-DE" altLang="de-DE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715000" y="390525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i="1">
                <a:solidFill>
                  <a:schemeClr val="bg1"/>
                </a:solidFill>
                <a:latin typeface="Times New Roman" pitchFamily="18" charset="0"/>
              </a:rPr>
              <a:t>Charging</a:t>
            </a:r>
          </a:p>
        </p:txBody>
      </p:sp>
      <p:sp>
        <p:nvSpPr>
          <p:cNvPr id="3" name="Ellipse 2"/>
          <p:cNvSpPr/>
          <p:nvPr/>
        </p:nvSpPr>
        <p:spPr>
          <a:xfrm>
            <a:off x="5829300" y="4381500"/>
            <a:ext cx="1549400" cy="1485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6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el 4"/>
          <p:cNvSpPr>
            <a:spLocks noGrp="1"/>
          </p:cNvSpPr>
          <p:nvPr>
            <p:ph type="title"/>
          </p:nvPr>
        </p:nvSpPr>
        <p:spPr>
          <a:xfrm>
            <a:off x="468313" y="0"/>
            <a:ext cx="5627687" cy="622300"/>
          </a:xfrm>
        </p:spPr>
        <p:txBody>
          <a:bodyPr/>
          <a:lstStyle/>
          <a:p>
            <a:r>
              <a:rPr lang="de-DE" altLang="de-DE" smtClean="0">
                <a:latin typeface="Arial" charset="0"/>
                <a:cs typeface="Arial" charset="0"/>
              </a:rPr>
              <a:t>Slag detection by Slagmon system (Primetals)</a:t>
            </a:r>
            <a:endParaRPr lang="de-DE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2253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6.-12.10.2019</a:t>
            </a:r>
          </a:p>
        </p:txBody>
      </p:sp>
      <p:sp>
        <p:nvSpPr>
          <p:cNvPr id="22533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AIST Study Tour 2019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760250"/>
            <a:ext cx="8457323" cy="459552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de-DE" smtClean="0">
                <a:latin typeface="Arial" charset="0"/>
                <a:cs typeface="Arial" charset="0"/>
              </a:rPr>
              <a:t>If slag is detected by IR during tapping: slag alarm and tilting of the vessel (manually); automatic end of tapping possible, but not in operation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de-DE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de-DE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en-US" altLang="de-DE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de-DE" altLang="de-DE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715000" y="390525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i="1">
                <a:solidFill>
                  <a:schemeClr val="bg1"/>
                </a:solidFill>
                <a:latin typeface="Times New Roman" pitchFamily="18" charset="0"/>
              </a:rPr>
              <a:t>Charging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1349253"/>
            <a:ext cx="8174771" cy="421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285874" y="5562948"/>
            <a:ext cx="2228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a) Tapping of steel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29249" y="5562948"/>
            <a:ext cx="246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b) Discharging of slag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9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el 4"/>
          <p:cNvSpPr>
            <a:spLocks noGrp="1"/>
          </p:cNvSpPr>
          <p:nvPr>
            <p:ph type="title"/>
          </p:nvPr>
        </p:nvSpPr>
        <p:spPr>
          <a:xfrm>
            <a:off x="468313" y="0"/>
            <a:ext cx="5627687" cy="622300"/>
          </a:xfrm>
        </p:spPr>
        <p:txBody>
          <a:bodyPr/>
          <a:lstStyle/>
          <a:p>
            <a:r>
              <a:rPr lang="de-DE" altLang="de-DE" smtClean="0">
                <a:latin typeface="Arial" charset="0"/>
                <a:cs typeface="Arial" charset="0"/>
              </a:rPr>
              <a:t>Temperature and sample manipulator (Primetals)</a:t>
            </a:r>
            <a:endParaRPr lang="de-DE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2253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6.-12.10.2019</a:t>
            </a:r>
          </a:p>
        </p:txBody>
      </p:sp>
      <p:sp>
        <p:nvSpPr>
          <p:cNvPr id="22533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AIST Study Tour 2019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760250"/>
            <a:ext cx="8457323" cy="459552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de-DE" smtClean="0">
                <a:latin typeface="Arial" charset="0"/>
                <a:cs typeface="Arial" charset="0"/>
              </a:rPr>
              <a:t>Already installed at BOF#2 (Sep 2019), but not yet in operation</a:t>
            </a:r>
            <a:r>
              <a:rPr lang="en-US" altLang="de-DE">
                <a:latin typeface="Arial" charset="0"/>
                <a:cs typeface="Arial" charset="0"/>
              </a:rPr>
              <a:t>.</a:t>
            </a:r>
            <a:endParaRPr lang="en-US" altLang="de-DE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de-DE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de-DE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en-US" altLang="de-DE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de-DE" altLang="de-DE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715000" y="390525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i="1">
                <a:solidFill>
                  <a:schemeClr val="bg1"/>
                </a:solidFill>
                <a:latin typeface="Times New Roman" pitchFamily="18" charset="0"/>
              </a:rPr>
              <a:t>Charging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1066331"/>
            <a:ext cx="4800600" cy="320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81" y="2283755"/>
            <a:ext cx="4891088" cy="415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5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mtClean="0"/>
              <a:t>Dillinger Hütte – </a:t>
            </a:r>
            <a:r>
              <a:rPr lang="de-DE" altLang="de-DE" dirty="0"/>
              <a:t>an </a:t>
            </a:r>
            <a:r>
              <a:rPr lang="de-DE" altLang="de-DE" dirty="0" err="1"/>
              <a:t>integrated</a:t>
            </a:r>
            <a:r>
              <a:rPr lang="de-DE" altLang="de-DE" dirty="0"/>
              <a:t> </a:t>
            </a:r>
            <a:r>
              <a:rPr lang="de-DE" altLang="de-DE" dirty="0" err="1"/>
              <a:t>metallurgical</a:t>
            </a:r>
            <a:r>
              <a:rPr lang="de-DE" altLang="de-DE" dirty="0"/>
              <a:t> </a:t>
            </a:r>
            <a:r>
              <a:rPr lang="de-DE" altLang="de-DE" dirty="0" smtClean="0"/>
              <a:t>plant</a:t>
            </a:r>
            <a:endParaRPr lang="de-DE" dirty="0"/>
          </a:p>
        </p:txBody>
      </p:sp>
      <p:sp>
        <p:nvSpPr>
          <p:cNvPr id="4098" name="Datumsplatzhalt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000" smtClean="0">
                <a:solidFill>
                  <a:srgbClr val="8597A5"/>
                </a:solidFill>
              </a:rPr>
              <a:t>6.-12.10.2019</a:t>
            </a:r>
            <a:endParaRPr lang="de-DE" altLang="de-DE" sz="1000" dirty="0" smtClean="0">
              <a:solidFill>
                <a:srgbClr val="8597A5"/>
              </a:solidFill>
            </a:endParaRPr>
          </a:p>
        </p:txBody>
      </p:sp>
      <p:pic>
        <p:nvPicPr>
          <p:cNvPr id="4102" name="Picture 3" descr="DHLuft2000_18mal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58888"/>
            <a:ext cx="7197725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5"/>
          <p:cNvSpPr>
            <a:spLocks noChangeShapeType="1"/>
          </p:cNvSpPr>
          <p:nvPr/>
        </p:nvSpPr>
        <p:spPr bwMode="auto">
          <a:xfrm flipV="1">
            <a:off x="6099175" y="4335463"/>
            <a:ext cx="655638" cy="1173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 anchor="ctr">
            <a:spAutoFit/>
          </a:bodyPr>
          <a:lstStyle/>
          <a:p>
            <a:endParaRPr lang="de-DE"/>
          </a:p>
        </p:txBody>
      </p:sp>
      <p:sp>
        <p:nvSpPr>
          <p:cNvPr id="4106" name="Line 7"/>
          <p:cNvSpPr>
            <a:spLocks noChangeShapeType="1"/>
          </p:cNvSpPr>
          <p:nvPr/>
        </p:nvSpPr>
        <p:spPr bwMode="auto">
          <a:xfrm flipV="1">
            <a:off x="3054350" y="4037013"/>
            <a:ext cx="433388" cy="676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 anchor="ctr">
            <a:spAutoFit/>
          </a:bodyPr>
          <a:lstStyle/>
          <a:p>
            <a:endParaRPr lang="de-DE"/>
          </a:p>
        </p:txBody>
      </p:sp>
      <p:sp>
        <p:nvSpPr>
          <p:cNvPr id="4107" name="Line 8"/>
          <p:cNvSpPr>
            <a:spLocks noChangeShapeType="1"/>
          </p:cNvSpPr>
          <p:nvPr/>
        </p:nvSpPr>
        <p:spPr bwMode="auto">
          <a:xfrm flipV="1">
            <a:off x="3054350" y="4494213"/>
            <a:ext cx="793750" cy="309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 anchor="ctr">
            <a:spAutoFit/>
          </a:bodyPr>
          <a:lstStyle/>
          <a:p>
            <a:endParaRPr lang="de-DE"/>
          </a:p>
        </p:txBody>
      </p:sp>
      <p:sp>
        <p:nvSpPr>
          <p:cNvPr id="4108" name="Text Box 9"/>
          <p:cNvSpPr txBox="1">
            <a:spLocks noChangeArrowheads="1"/>
          </p:cNvSpPr>
          <p:nvPr/>
        </p:nvSpPr>
        <p:spPr bwMode="auto">
          <a:xfrm>
            <a:off x="6032500" y="2198688"/>
            <a:ext cx="1244600" cy="3460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b="1"/>
              <a:t>Steel plant</a:t>
            </a:r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 flipH="1">
            <a:off x="5499100" y="2522538"/>
            <a:ext cx="525463" cy="260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 anchor="ctr">
            <a:spAutoFit/>
          </a:bodyPr>
          <a:lstStyle/>
          <a:p>
            <a:endParaRPr lang="de-DE"/>
          </a:p>
        </p:txBody>
      </p:sp>
      <p:sp>
        <p:nvSpPr>
          <p:cNvPr id="4110" name="Text Box 11"/>
          <p:cNvSpPr txBox="1">
            <a:spLocks noChangeArrowheads="1"/>
          </p:cNvSpPr>
          <p:nvPr/>
        </p:nvSpPr>
        <p:spPr bwMode="auto">
          <a:xfrm>
            <a:off x="2393950" y="1970088"/>
            <a:ext cx="1244600" cy="3460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b="1"/>
              <a:t>Rolling mill</a:t>
            </a:r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3638550" y="2316163"/>
            <a:ext cx="784225" cy="268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 anchor="ctr">
            <a:spAutoFit/>
          </a:bodyPr>
          <a:lstStyle/>
          <a:p>
            <a:endParaRPr lang="de-DE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510213" y="5536414"/>
            <a:ext cx="1244600" cy="318924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b="1" dirty="0" smtClean="0"/>
              <a:t>Coking </a:t>
            </a:r>
            <a:r>
              <a:rPr lang="en-US" altLang="de-DE" sz="1600" b="1" dirty="0"/>
              <a:t>plant</a:t>
            </a:r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1684337" y="4708526"/>
            <a:ext cx="1419225" cy="3460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b="1"/>
              <a:t>Blast furnace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AIST Study Tour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0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Dillinger </a:t>
            </a:r>
            <a:r>
              <a:rPr lang="de-DE" altLang="de-DE" dirty="0"/>
              <a:t>Hütte – Steel </a:t>
            </a:r>
            <a:r>
              <a:rPr lang="de-DE" altLang="de-DE" dirty="0" smtClean="0"/>
              <a:t>plant</a:t>
            </a:r>
            <a:endParaRPr lang="de-DE" dirty="0"/>
          </a:p>
        </p:txBody>
      </p:sp>
      <p:sp>
        <p:nvSpPr>
          <p:cNvPr id="5122" name="Datumsplatzhalt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000" smtClean="0">
                <a:solidFill>
                  <a:srgbClr val="8597A5"/>
                </a:solidFill>
              </a:rPr>
              <a:t>6.-12.10.2019</a:t>
            </a:r>
            <a:endParaRPr lang="de-DE" altLang="de-DE" sz="1000" dirty="0" smtClean="0">
              <a:solidFill>
                <a:srgbClr val="8597A5"/>
              </a:solidFill>
            </a:endParaRPr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106" y="1012412"/>
            <a:ext cx="7199376" cy="51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AIST Study Tour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9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Layout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steel</a:t>
            </a:r>
            <a:r>
              <a:rPr lang="de-DE" altLang="de-DE" dirty="0"/>
              <a:t> plant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production</a:t>
            </a:r>
            <a:r>
              <a:rPr lang="de-DE" altLang="de-DE" dirty="0"/>
              <a:t> </a:t>
            </a:r>
            <a:r>
              <a:rPr lang="de-DE" altLang="de-DE" dirty="0" err="1"/>
              <a:t>facilities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6.-12.10.2019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469731" y="782196"/>
            <a:ext cx="5229319" cy="3229380"/>
            <a:chOff x="469731" y="991746"/>
            <a:chExt cx="5229319" cy="322938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31" y="991746"/>
              <a:ext cx="5229319" cy="3229380"/>
            </a:xfrm>
            <a:prstGeom prst="rect">
              <a:avLst/>
            </a:prstGeom>
          </p:spPr>
        </p:pic>
        <p:cxnSp>
          <p:nvCxnSpPr>
            <p:cNvPr id="7" name="Gewinkelte Verbindung 6"/>
            <p:cNvCxnSpPr/>
            <p:nvPr/>
          </p:nvCxnSpPr>
          <p:spPr>
            <a:xfrm rot="10800000" flipV="1">
              <a:off x="4169065" y="1704861"/>
              <a:ext cx="586784" cy="452238"/>
            </a:xfrm>
            <a:prstGeom prst="bentConnector3">
              <a:avLst>
                <a:gd name="adj1" fmla="val 72761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4019315" y="2310878"/>
              <a:ext cx="0" cy="9395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3185573" y="2396964"/>
              <a:ext cx="82969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3189620" y="2393048"/>
              <a:ext cx="0" cy="97530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3744099" y="2404835"/>
              <a:ext cx="0" cy="96351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2015905" y="3373722"/>
              <a:ext cx="233124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flipH="1">
              <a:off x="2699897" y="3373721"/>
              <a:ext cx="230696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>
              <a:off x="3671248" y="3373721"/>
              <a:ext cx="234743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/>
          </p:nvCxnSpPr>
          <p:spPr>
            <a:xfrm flipH="1">
              <a:off x="4561653" y="1704861"/>
              <a:ext cx="230696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2015905" y="3365415"/>
              <a:ext cx="0" cy="16445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>
              <a:off x="1031400" y="3530380"/>
              <a:ext cx="330765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>
              <a:off x="4339052" y="3368352"/>
              <a:ext cx="0" cy="1664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/>
            <p:cNvCxnSpPr/>
            <p:nvPr/>
          </p:nvCxnSpPr>
          <p:spPr>
            <a:xfrm>
              <a:off x="4106331" y="3530358"/>
              <a:ext cx="81553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/>
            <p:nvPr/>
          </p:nvCxnSpPr>
          <p:spPr>
            <a:xfrm>
              <a:off x="1032918" y="3523015"/>
              <a:ext cx="0" cy="69016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/>
            <p:cNvCxnSpPr/>
            <p:nvPr/>
          </p:nvCxnSpPr>
          <p:spPr>
            <a:xfrm>
              <a:off x="2590094" y="3523015"/>
              <a:ext cx="0" cy="69016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/>
            <p:nvPr/>
          </p:nvCxnSpPr>
          <p:spPr>
            <a:xfrm>
              <a:off x="3440046" y="3523015"/>
              <a:ext cx="0" cy="69016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>
              <a:off x="4106331" y="3523014"/>
              <a:ext cx="0" cy="69016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/>
          <p:cNvSpPr txBox="1"/>
          <p:nvPr/>
        </p:nvSpPr>
        <p:spPr>
          <a:xfrm>
            <a:off x="6373661" y="1452048"/>
            <a:ext cx="23036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Hot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smtClean="0">
                <a:latin typeface="Symbol" pitchFamily="18" charset="2"/>
              </a:rPr>
              <a:t>D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>
                <a:latin typeface="Symbol" pitchFamily="18" charset="2"/>
              </a:rPr>
              <a:t>D</a:t>
            </a:r>
            <a:r>
              <a:rPr lang="de-DE" sz="1000" b="1" dirty="0"/>
              <a:t>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>
                <a:latin typeface="Symbol" pitchFamily="18" charset="2"/>
              </a:rPr>
              <a:t>D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rough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endParaRPr lang="de-DE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steel </a:t>
            </a:r>
            <a:r>
              <a:rPr lang="pt-BR" sz="1000" b="1" dirty="0" smtClean="0"/>
              <a:t>	</a:t>
            </a:r>
            <a:r>
              <a:rPr lang="de-DE" sz="1000" b="1" dirty="0" smtClean="0">
                <a:latin typeface="Symbol" pitchFamily="18" charset="2"/>
              </a:rPr>
              <a:t>D</a:t>
            </a:r>
            <a:r>
              <a:rPr lang="pt-BR" sz="1000" b="1" dirty="0" smtClean="0"/>
              <a:t>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 smtClean="0">
                <a:latin typeface="Symbol" pitchFamily="18" charset="2"/>
              </a:rPr>
              <a:t>	D</a:t>
            </a:r>
            <a:r>
              <a:rPr lang="pt-BR" sz="1000" b="1" dirty="0" smtClean="0"/>
              <a:t>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 smtClean="0">
                <a:latin typeface="Symbol" pitchFamily="18" charset="2"/>
              </a:rPr>
              <a:t>	D</a:t>
            </a:r>
            <a:r>
              <a:rPr lang="pt-BR" sz="1000" b="1" dirty="0" smtClean="0"/>
              <a:t>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pt-BR" sz="1000" b="1" dirty="0"/>
              <a:t>        </a:t>
            </a:r>
            <a:r>
              <a:rPr lang="pt-BR" sz="1000" b="1" dirty="0" smtClean="0"/>
              <a:t>	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b="1" dirty="0">
                <a:latin typeface="Symbol" pitchFamily="18" charset="2"/>
              </a:rPr>
              <a:t>D</a:t>
            </a:r>
            <a:r>
              <a:rPr lang="pt-BR" sz="1000" b="1" dirty="0" smtClean="0"/>
              <a:t>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cleanliness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cleanliness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resulphurization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minimization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4603713" y="1582252"/>
            <a:ext cx="149228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>
            <a:off x="4603941" y="3616481"/>
            <a:ext cx="149228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 rot="10800000" flipV="1">
            <a:off x="4106331" y="2052662"/>
            <a:ext cx="1989668" cy="295991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winkelte Verbindung 47"/>
          <p:cNvCxnSpPr/>
          <p:nvPr/>
        </p:nvCxnSpPr>
        <p:spPr>
          <a:xfrm rot="10800000" flipV="1">
            <a:off x="4561653" y="2830796"/>
            <a:ext cx="1534346" cy="2419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1817"/>
          <p:cNvSpPr txBox="1">
            <a:spLocks noChangeArrowheads="1"/>
          </p:cNvSpPr>
          <p:nvPr/>
        </p:nvSpPr>
        <p:spPr bwMode="auto">
          <a:xfrm>
            <a:off x="3414038" y="4208243"/>
            <a:ext cx="18662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000" b="1" dirty="0">
                <a:solidFill>
                  <a:srgbClr val="8597A5"/>
                </a:solidFill>
              </a:rPr>
              <a:t>1</a:t>
            </a:r>
            <a:r>
              <a:rPr lang="de-DE" altLang="de-DE" sz="1000" b="1" dirty="0"/>
              <a:t>   </a:t>
            </a:r>
            <a:r>
              <a:rPr lang="en-US" altLang="de-DE" sz="1000" b="1" dirty="0"/>
              <a:t>Hot metal re-ladling and</a:t>
            </a:r>
            <a:br>
              <a:rPr lang="en-US" altLang="de-DE" sz="1000" b="1" dirty="0"/>
            </a:br>
            <a:r>
              <a:rPr lang="en-US" altLang="de-DE" sz="1000" b="1" dirty="0"/>
              <a:t>     </a:t>
            </a:r>
            <a:r>
              <a:rPr lang="en-US" altLang="de-DE" sz="1000" b="1" dirty="0" smtClean="0"/>
              <a:t>desulphurization </a:t>
            </a:r>
            <a:r>
              <a:rPr lang="en-US" altLang="de-DE" sz="1000" b="1" dirty="0"/>
              <a:t>facility </a:t>
            </a:r>
            <a:endParaRPr lang="de-DE" altLang="de-DE" sz="1000" b="1" dirty="0"/>
          </a:p>
          <a:p>
            <a:r>
              <a:rPr lang="de-DE" altLang="de-DE" sz="1000" b="1" dirty="0">
                <a:solidFill>
                  <a:srgbClr val="8597A5"/>
                </a:solidFill>
              </a:rPr>
              <a:t>2</a:t>
            </a:r>
            <a:r>
              <a:rPr lang="de-DE" altLang="de-DE" sz="1000" b="1" dirty="0"/>
              <a:t>   </a:t>
            </a:r>
            <a:r>
              <a:rPr lang="de-DE" altLang="de-DE" sz="1000" b="1" dirty="0" err="1" smtClean="0"/>
              <a:t>Scimming</a:t>
            </a:r>
            <a:r>
              <a:rPr lang="de-DE" altLang="de-DE" sz="1000" b="1" dirty="0" smtClean="0"/>
              <a:t> </a:t>
            </a:r>
            <a:r>
              <a:rPr lang="de-DE" altLang="de-DE" sz="1000" b="1" dirty="0" err="1"/>
              <a:t>facility</a:t>
            </a:r>
            <a:r>
              <a:rPr lang="de-DE" altLang="de-DE" sz="1000" b="1" dirty="0"/>
              <a:t> 1 + </a:t>
            </a:r>
            <a:r>
              <a:rPr lang="de-DE" altLang="de-DE" sz="1000" b="1" dirty="0" smtClean="0"/>
              <a:t>2</a:t>
            </a:r>
            <a:endParaRPr lang="de-DE" altLang="de-DE" sz="1000" b="1" dirty="0"/>
          </a:p>
        </p:txBody>
      </p:sp>
      <p:sp>
        <p:nvSpPr>
          <p:cNvPr id="54" name="Text Box 1817"/>
          <p:cNvSpPr txBox="1">
            <a:spLocks noChangeArrowheads="1"/>
          </p:cNvSpPr>
          <p:nvPr/>
        </p:nvSpPr>
        <p:spPr bwMode="auto">
          <a:xfrm>
            <a:off x="3420996" y="4740275"/>
            <a:ext cx="298350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000" b="1" dirty="0" smtClean="0">
                <a:solidFill>
                  <a:srgbClr val="8597A5"/>
                </a:solidFill>
              </a:rPr>
              <a:t>3</a:t>
            </a:r>
            <a:r>
              <a:rPr lang="de-DE" altLang="de-DE" sz="1000" b="1" dirty="0" smtClean="0"/>
              <a:t>   </a:t>
            </a:r>
            <a:r>
              <a:rPr lang="en-US" altLang="de-DE" sz="1000" b="1" dirty="0"/>
              <a:t>Top blowing BOF with bottom stirring 1 + </a:t>
            </a:r>
            <a:r>
              <a:rPr lang="en-US" altLang="de-DE" sz="1000" b="1" dirty="0" smtClean="0"/>
              <a:t>2</a:t>
            </a:r>
            <a:endParaRPr lang="en-US" altLang="de-DE" sz="1000" b="1" dirty="0"/>
          </a:p>
        </p:txBody>
      </p:sp>
      <p:sp>
        <p:nvSpPr>
          <p:cNvPr id="55" name="Text Box 1817"/>
          <p:cNvSpPr txBox="1">
            <a:spLocks noChangeArrowheads="1"/>
          </p:cNvSpPr>
          <p:nvPr/>
        </p:nvSpPr>
        <p:spPr bwMode="auto">
          <a:xfrm>
            <a:off x="3420996" y="4938871"/>
            <a:ext cx="25122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000" b="1" dirty="0" smtClean="0">
                <a:solidFill>
                  <a:srgbClr val="8597A5"/>
                </a:solidFill>
              </a:rPr>
              <a:t>4</a:t>
            </a:r>
            <a:r>
              <a:rPr lang="de-DE" altLang="de-DE" sz="1000" b="1" dirty="0" smtClean="0"/>
              <a:t>   </a:t>
            </a:r>
            <a:r>
              <a:rPr lang="de-DE" altLang="de-DE" sz="1000" b="1" dirty="0" err="1"/>
              <a:t>Ladle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stirring</a:t>
            </a:r>
            <a:r>
              <a:rPr lang="de-DE" altLang="de-DE" sz="1000" b="1" dirty="0"/>
              <a:t> stand / </a:t>
            </a:r>
            <a:r>
              <a:rPr lang="de-DE" altLang="de-DE" sz="1000" b="1" dirty="0" err="1"/>
              <a:t>alloying</a:t>
            </a:r>
            <a:r>
              <a:rPr lang="de-DE" altLang="de-DE" sz="1000" b="1" dirty="0"/>
              <a:t> stand</a:t>
            </a:r>
          </a:p>
          <a:p>
            <a:r>
              <a:rPr lang="de-DE" altLang="de-DE" sz="1000" b="1" dirty="0">
                <a:solidFill>
                  <a:srgbClr val="8597A5"/>
                </a:solidFill>
              </a:rPr>
              <a:t>5</a:t>
            </a:r>
            <a:r>
              <a:rPr lang="de-DE" altLang="de-DE" sz="1000" b="1" dirty="0"/>
              <a:t>   Gas </a:t>
            </a:r>
            <a:r>
              <a:rPr lang="de-DE" altLang="de-DE" sz="1000" b="1" dirty="0" err="1"/>
              <a:t>injection</a:t>
            </a:r>
            <a:r>
              <a:rPr lang="de-DE" altLang="de-DE" sz="1000" b="1" dirty="0"/>
              <a:t> stand</a:t>
            </a:r>
          </a:p>
          <a:p>
            <a:r>
              <a:rPr lang="de-DE" altLang="de-DE" sz="1000" b="1" dirty="0">
                <a:solidFill>
                  <a:srgbClr val="8597A5"/>
                </a:solidFill>
              </a:rPr>
              <a:t>6</a:t>
            </a:r>
            <a:r>
              <a:rPr lang="de-DE" altLang="de-DE" sz="1000" b="1" dirty="0"/>
              <a:t>   Tank </a:t>
            </a:r>
            <a:r>
              <a:rPr lang="de-DE" altLang="de-DE" sz="1000" b="1" dirty="0" err="1"/>
              <a:t>degasser</a:t>
            </a:r>
            <a:r>
              <a:rPr lang="de-DE" altLang="de-DE" sz="1000" b="1" dirty="0"/>
              <a:t> </a:t>
            </a:r>
            <a:r>
              <a:rPr lang="de-DE" altLang="de-DE" sz="1000" b="1" dirty="0" smtClean="0"/>
              <a:t>VD1/4</a:t>
            </a:r>
            <a:endParaRPr lang="de-DE" altLang="de-DE" sz="1000" b="1" dirty="0"/>
          </a:p>
          <a:p>
            <a:r>
              <a:rPr lang="de-DE" altLang="de-DE" sz="1000" b="1" dirty="0">
                <a:solidFill>
                  <a:srgbClr val="8597A5"/>
                </a:solidFill>
              </a:rPr>
              <a:t>7</a:t>
            </a:r>
            <a:r>
              <a:rPr lang="de-DE" altLang="de-DE" sz="1000" b="1" dirty="0"/>
              <a:t>   Tank </a:t>
            </a:r>
            <a:r>
              <a:rPr lang="de-DE" altLang="de-DE" sz="1000" b="1" dirty="0" err="1"/>
              <a:t>degasser</a:t>
            </a:r>
            <a:r>
              <a:rPr lang="de-DE" altLang="de-DE" sz="1000" b="1" dirty="0"/>
              <a:t> </a:t>
            </a:r>
            <a:r>
              <a:rPr lang="de-DE" altLang="de-DE" sz="1000" b="1" dirty="0" smtClean="0"/>
              <a:t>VD2/3</a:t>
            </a:r>
            <a:endParaRPr lang="de-DE" altLang="de-DE" sz="1000" b="1" dirty="0"/>
          </a:p>
        </p:txBody>
      </p:sp>
      <p:sp>
        <p:nvSpPr>
          <p:cNvPr id="56" name="Text Box 1817"/>
          <p:cNvSpPr txBox="1">
            <a:spLocks noChangeArrowheads="1"/>
          </p:cNvSpPr>
          <p:nvPr/>
        </p:nvSpPr>
        <p:spPr bwMode="auto">
          <a:xfrm>
            <a:off x="3419127" y="5589607"/>
            <a:ext cx="183255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000" b="1" dirty="0" smtClean="0">
                <a:solidFill>
                  <a:srgbClr val="8597A5"/>
                </a:solidFill>
              </a:rPr>
              <a:t>8</a:t>
            </a:r>
            <a:r>
              <a:rPr lang="de-DE" altLang="de-DE" sz="1000" b="1" dirty="0" smtClean="0"/>
              <a:t>   </a:t>
            </a:r>
            <a:r>
              <a:rPr lang="de-DE" altLang="de-DE" sz="1000" b="1" dirty="0" err="1" smtClean="0"/>
              <a:t>Continuous</a:t>
            </a:r>
            <a:r>
              <a:rPr lang="de-DE" altLang="de-DE" sz="1000" b="1" dirty="0" smtClean="0"/>
              <a:t> </a:t>
            </a:r>
            <a:r>
              <a:rPr lang="de-DE" altLang="de-DE" sz="1000" b="1" dirty="0" err="1"/>
              <a:t>caster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No</a:t>
            </a:r>
            <a:r>
              <a:rPr lang="de-DE" altLang="de-DE" sz="1000" b="1" dirty="0"/>
              <a:t>. 4</a:t>
            </a:r>
          </a:p>
          <a:p>
            <a:r>
              <a:rPr lang="de-DE" altLang="de-DE" sz="1000" b="1" dirty="0" smtClean="0">
                <a:solidFill>
                  <a:srgbClr val="8597A5"/>
                </a:solidFill>
              </a:rPr>
              <a:t>9  </a:t>
            </a:r>
            <a:r>
              <a:rPr lang="de-DE" altLang="de-DE" sz="1000" b="1" dirty="0" smtClean="0"/>
              <a:t> </a:t>
            </a:r>
            <a:r>
              <a:rPr lang="de-DE" altLang="de-DE" sz="1000" b="1" dirty="0" err="1"/>
              <a:t>Continuous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caster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No</a:t>
            </a:r>
            <a:r>
              <a:rPr lang="de-DE" altLang="de-DE" sz="1000" b="1" dirty="0"/>
              <a:t>. 3</a:t>
            </a:r>
          </a:p>
          <a:p>
            <a:r>
              <a:rPr lang="de-DE" altLang="de-DE" sz="1000" b="1" dirty="0" smtClean="0">
                <a:solidFill>
                  <a:srgbClr val="8597A5"/>
                </a:solidFill>
              </a:rPr>
              <a:t>10</a:t>
            </a:r>
            <a:r>
              <a:rPr lang="de-DE" altLang="de-DE" sz="1000" b="1" dirty="0" smtClean="0"/>
              <a:t> </a:t>
            </a:r>
            <a:r>
              <a:rPr lang="de-DE" altLang="de-DE" sz="1000" b="1" dirty="0" err="1"/>
              <a:t>Continuous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caster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No</a:t>
            </a:r>
            <a:r>
              <a:rPr lang="de-DE" altLang="de-DE" sz="1000" b="1" dirty="0"/>
              <a:t>. </a:t>
            </a:r>
            <a:r>
              <a:rPr lang="de-DE" altLang="de-DE" sz="1000" b="1" dirty="0" smtClean="0"/>
              <a:t>5</a:t>
            </a:r>
          </a:p>
          <a:p>
            <a:r>
              <a:rPr lang="de-DE" altLang="de-DE" sz="1000" b="1" dirty="0" smtClean="0">
                <a:solidFill>
                  <a:srgbClr val="8597A5"/>
                </a:solidFill>
              </a:rPr>
              <a:t>11</a:t>
            </a:r>
            <a:r>
              <a:rPr lang="de-DE" altLang="de-DE" sz="1000" b="1" dirty="0" smtClean="0"/>
              <a:t> </a:t>
            </a:r>
            <a:r>
              <a:rPr lang="de-DE" altLang="de-DE" sz="1000" b="1" dirty="0" err="1"/>
              <a:t>Continuous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caster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No</a:t>
            </a:r>
            <a:r>
              <a:rPr lang="de-DE" altLang="de-DE" sz="1000" b="1" dirty="0"/>
              <a:t>. 6</a:t>
            </a:r>
          </a:p>
          <a:p>
            <a:r>
              <a:rPr lang="de-DE" altLang="de-DE" sz="1000" b="1" dirty="0" smtClean="0">
                <a:solidFill>
                  <a:srgbClr val="8597A5"/>
                </a:solidFill>
              </a:rPr>
              <a:t>12</a:t>
            </a:r>
            <a:r>
              <a:rPr lang="de-DE" altLang="de-DE" sz="1000" b="1" dirty="0" smtClean="0"/>
              <a:t> </a:t>
            </a:r>
            <a:r>
              <a:rPr lang="de-DE" altLang="de-DE" sz="1000" b="1" dirty="0"/>
              <a:t>Ingot casting </a:t>
            </a:r>
            <a:r>
              <a:rPr lang="de-DE" altLang="de-DE" sz="1000" b="1" dirty="0" smtClean="0"/>
              <a:t>stand</a:t>
            </a:r>
            <a:endParaRPr lang="de-DE" altLang="de-DE" sz="1000" b="1" dirty="0"/>
          </a:p>
        </p:txBody>
      </p:sp>
      <p:sp>
        <p:nvSpPr>
          <p:cNvPr id="57" name="Text Box 1817"/>
          <p:cNvSpPr txBox="1">
            <a:spLocks noChangeArrowheads="1"/>
          </p:cNvSpPr>
          <p:nvPr/>
        </p:nvSpPr>
        <p:spPr bwMode="auto">
          <a:xfrm>
            <a:off x="1687289" y="4210446"/>
            <a:ext cx="7617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000" b="1" i="1" dirty="0" smtClean="0"/>
              <a:t>Hot </a:t>
            </a:r>
            <a:r>
              <a:rPr lang="de-DE" altLang="de-DE" sz="1000" b="1" i="1" dirty="0" err="1" smtClean="0"/>
              <a:t>Metal</a:t>
            </a:r>
            <a:endParaRPr lang="de-DE" altLang="de-DE" sz="1000" b="1" i="1" dirty="0"/>
          </a:p>
        </p:txBody>
      </p:sp>
      <p:sp>
        <p:nvSpPr>
          <p:cNvPr id="58" name="Text Box 1817"/>
          <p:cNvSpPr txBox="1">
            <a:spLocks noChangeArrowheads="1"/>
          </p:cNvSpPr>
          <p:nvPr/>
        </p:nvSpPr>
        <p:spPr bwMode="auto">
          <a:xfrm>
            <a:off x="1692659" y="4724796"/>
            <a:ext cx="13195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000" b="1" i="1" dirty="0" smtClean="0"/>
              <a:t>Converter </a:t>
            </a:r>
            <a:r>
              <a:rPr lang="de-DE" altLang="de-DE" sz="1000" b="1" i="1" dirty="0" err="1" smtClean="0"/>
              <a:t>Process</a:t>
            </a:r>
            <a:endParaRPr lang="de-DE" altLang="de-DE" sz="1000" b="1" i="1" dirty="0"/>
          </a:p>
        </p:txBody>
      </p:sp>
      <p:sp>
        <p:nvSpPr>
          <p:cNvPr id="59" name="Text Box 1817"/>
          <p:cNvSpPr txBox="1">
            <a:spLocks noChangeArrowheads="1"/>
          </p:cNvSpPr>
          <p:nvPr/>
        </p:nvSpPr>
        <p:spPr bwMode="auto">
          <a:xfrm>
            <a:off x="1692659" y="4943871"/>
            <a:ext cx="15119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000" b="1" i="1" dirty="0" err="1" smtClean="0"/>
              <a:t>Secondary</a:t>
            </a:r>
            <a:r>
              <a:rPr lang="de-DE" altLang="de-DE" sz="1000" b="1" i="1" dirty="0" smtClean="0"/>
              <a:t> </a:t>
            </a:r>
            <a:r>
              <a:rPr lang="de-DE" altLang="de-DE" sz="1000" b="1" i="1" dirty="0" err="1" smtClean="0"/>
              <a:t>Metallurgy</a:t>
            </a:r>
            <a:endParaRPr lang="de-DE" altLang="de-DE" sz="1000" b="1" i="1" dirty="0"/>
          </a:p>
        </p:txBody>
      </p:sp>
      <p:sp>
        <p:nvSpPr>
          <p:cNvPr id="60" name="Text Box 1817"/>
          <p:cNvSpPr txBox="1">
            <a:spLocks noChangeArrowheads="1"/>
          </p:cNvSpPr>
          <p:nvPr/>
        </p:nvSpPr>
        <p:spPr bwMode="auto">
          <a:xfrm>
            <a:off x="1689544" y="5600777"/>
            <a:ext cx="6543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000" b="1" i="1" dirty="0" smtClean="0"/>
              <a:t>Casting</a:t>
            </a:r>
            <a:endParaRPr lang="de-DE" altLang="de-DE" sz="1000" b="1" i="1" dirty="0"/>
          </a:p>
        </p:txBody>
      </p:sp>
      <p:sp>
        <p:nvSpPr>
          <p:cNvPr id="35" name="Textfeld 34"/>
          <p:cNvSpPr txBox="1"/>
          <p:nvPr/>
        </p:nvSpPr>
        <p:spPr>
          <a:xfrm>
            <a:off x="4046898" y="138414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000" b="1" dirty="0">
              <a:solidFill>
                <a:srgbClr val="859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883356" y="170237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2960152" y="219385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3714643" y="219686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2961611" y="252993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DE" sz="1000" b="1" dirty="0">
              <a:solidFill>
                <a:srgbClr val="859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3512387" y="252841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DE" sz="1000" b="1" dirty="0">
              <a:solidFill>
                <a:srgbClr val="859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2975192" y="283713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3706205" y="2837212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4096695" y="284466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de-DE" sz="1000" b="1" dirty="0">
              <a:solidFill>
                <a:srgbClr val="859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2020432" y="297391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de-DE" sz="1000" b="1" dirty="0">
              <a:solidFill>
                <a:srgbClr val="859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3910518" y="334784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3384788" y="3347847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de-DE" sz="1000" b="1" dirty="0">
              <a:solidFill>
                <a:srgbClr val="859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2525938" y="334295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de-DE" sz="1000" b="1" dirty="0">
              <a:solidFill>
                <a:srgbClr val="859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968486" y="334513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de-DE" sz="1000" b="1" dirty="0">
              <a:solidFill>
                <a:srgbClr val="859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4938300" y="3240209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85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de-DE" sz="1000" b="1" dirty="0">
              <a:solidFill>
                <a:srgbClr val="8597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420996" y="1244009"/>
            <a:ext cx="1929088" cy="85731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2475502" y="2094468"/>
            <a:ext cx="1929088" cy="43394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1510957" y="2517839"/>
            <a:ext cx="2951499" cy="825114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/>
          <p:cNvSpPr/>
          <p:nvPr/>
        </p:nvSpPr>
        <p:spPr>
          <a:xfrm>
            <a:off x="746216" y="3051512"/>
            <a:ext cx="4952834" cy="99537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AIST Study Tour 2019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4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8" grpId="0" animBg="1"/>
      <p:bldP spid="8" grpId="1" animBg="1"/>
      <p:bldP spid="62" grpId="0" animBg="1"/>
      <p:bldP spid="62" grpId="1" animBg="1"/>
      <p:bldP spid="80" grpId="0" animBg="1"/>
      <p:bldP spid="80" grpId="1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el 4"/>
          <p:cNvSpPr>
            <a:spLocks noGrp="1"/>
          </p:cNvSpPr>
          <p:nvPr>
            <p:ph type="title"/>
          </p:nvPr>
        </p:nvSpPr>
        <p:spPr>
          <a:xfrm>
            <a:off x="468313" y="0"/>
            <a:ext cx="5627687" cy="622300"/>
          </a:xfrm>
        </p:spPr>
        <p:txBody>
          <a:bodyPr/>
          <a:lstStyle/>
          <a:p>
            <a:r>
              <a:rPr lang="de-DE" altLang="de-DE" smtClean="0">
                <a:latin typeface="Arial" charset="0"/>
                <a:cs typeface="Arial" charset="0"/>
              </a:rPr>
              <a:t>Content</a:t>
            </a:r>
            <a:endParaRPr lang="de-DE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2253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6.-12.10.2019</a:t>
            </a:r>
          </a:p>
        </p:txBody>
      </p:sp>
      <p:sp>
        <p:nvSpPr>
          <p:cNvPr id="22533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AIST Study Tour 2019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760250"/>
            <a:ext cx="8457323" cy="459552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de-DE" smtClean="0">
                <a:latin typeface="Arial" charset="0"/>
                <a:cs typeface="Arial" charset="0"/>
              </a:rPr>
              <a:t>Environmental aspects (Reducing </a:t>
            </a:r>
            <a:r>
              <a:rPr lang="en-US" altLang="de-DE">
                <a:latin typeface="Arial" charset="0"/>
                <a:cs typeface="Arial" charset="0"/>
              </a:rPr>
              <a:t>Dust Emissions) </a:t>
            </a:r>
            <a:endParaRPr lang="en-US" altLang="de-DE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en-US" altLang="de-DE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de-DE" smtClean="0">
                <a:latin typeface="Arial" charset="0"/>
                <a:cs typeface="Arial" charset="0"/>
              </a:rPr>
              <a:t>Steelmaking </a:t>
            </a:r>
            <a:r>
              <a:rPr lang="en-US" altLang="de-DE">
                <a:latin typeface="Arial" charset="0"/>
                <a:cs typeface="Arial" charset="0"/>
              </a:rPr>
              <a:t>Automation (Sub Lances, Off-gas analysis, Slag carry over control, Ladle level control</a:t>
            </a:r>
            <a:r>
              <a:rPr lang="en-US" altLang="de-DE" smtClean="0"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en-US" altLang="de-DE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de-DE" altLang="de-DE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4" name="Picture 2" descr="konverter-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36" y="869039"/>
            <a:ext cx="4695364" cy="548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BOF – primary dedusting system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6.-12.10.2019</a:t>
            </a:r>
            <a:endParaRPr lang="de-DE" altLang="de-DE"/>
          </a:p>
        </p:txBody>
      </p:sp>
      <p:sp>
        <p:nvSpPr>
          <p:cNvPr id="5" name="Textfeld 4"/>
          <p:cNvSpPr txBox="1"/>
          <p:nvPr/>
        </p:nvSpPr>
        <p:spPr>
          <a:xfrm>
            <a:off x="5863772" y="5094383"/>
            <a:ext cx="2924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BOF vessel ([C]-oxidation to CO/CO</a:t>
            </a:r>
            <a:r>
              <a:rPr lang="de-DE" sz="1600" b="1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); reducing dust emissions by adapting O</a:t>
            </a:r>
            <a:r>
              <a:rPr lang="de-DE" sz="1600" b="1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-flow rate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63771" y="3231573"/>
            <a:ext cx="2813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Primary dedusting system (Fe-oxide+lime dust, post-combustion CO to CO</a:t>
            </a:r>
            <a:r>
              <a:rPr lang="de-DE" sz="1600" b="1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 by surrounding air </a:t>
            </a:r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steam generation in the boiler system</a:t>
            </a:r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83943" y="1444346"/>
            <a:ext cx="194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2 lance systems for each BOF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0629" y="3097548"/>
            <a:ext cx="194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enturi system (water and steam flow)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923614"/>
            <a:ext cx="145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lectric filter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103086" y="2162629"/>
            <a:ext cx="1698171" cy="934919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468313" y="1328843"/>
            <a:ext cx="689198" cy="231006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9" idx="1"/>
          </p:cNvCxnSpPr>
          <p:nvPr/>
        </p:nvCxnSpPr>
        <p:spPr>
          <a:xfrm flipH="1">
            <a:off x="4586515" y="1736734"/>
            <a:ext cx="1197428" cy="893354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3643086" y="3400850"/>
            <a:ext cx="2220686" cy="556655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4753429" y="5394420"/>
            <a:ext cx="1110343" cy="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AIST Study Tour 2019</a:t>
            </a:r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2360386" y="4990461"/>
            <a:ext cx="1698171" cy="934919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38188" y="5574954"/>
            <a:ext cx="194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 air (open system)</a:t>
            </a:r>
            <a:endParaRPr lang="de-DE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67465" y="623333"/>
            <a:ext cx="4532010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defTabSz="498475">
              <a:tabLst>
                <a:tab pos="3409950" algn="ctr"/>
                <a:tab pos="3943350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8475">
              <a:tabLst>
                <a:tab pos="3409950" algn="ctr"/>
                <a:tab pos="3943350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8475">
              <a:tabLst>
                <a:tab pos="3409950" algn="ctr"/>
                <a:tab pos="3943350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8475">
              <a:tabLst>
                <a:tab pos="3409950" algn="ctr"/>
                <a:tab pos="3943350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8475">
              <a:tabLst>
                <a:tab pos="3409950" algn="ctr"/>
                <a:tab pos="3943350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98475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ctr"/>
                <a:tab pos="3943350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98475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ctr"/>
                <a:tab pos="3943350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98475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ctr"/>
                <a:tab pos="3943350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98475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ctr"/>
                <a:tab pos="3943350" algn="ctr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err="1"/>
              <a:t>Tapping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weight</a:t>
            </a:r>
            <a:r>
              <a:rPr lang="de-DE" altLang="de-DE" sz="1600" b="1" dirty="0"/>
              <a:t>	(t)	</a:t>
            </a:r>
            <a:r>
              <a:rPr lang="de-DE" altLang="de-DE" sz="1600" b="1" dirty="0" smtClean="0"/>
              <a:t>195</a:t>
            </a:r>
            <a:endParaRPr lang="de-DE" altLang="de-DE" sz="1600" b="1" dirty="0"/>
          </a:p>
          <a:p>
            <a:r>
              <a:rPr lang="de-DE" altLang="de-DE" sz="1600" b="1" dirty="0"/>
              <a:t>Volume	(m³)	160</a:t>
            </a:r>
          </a:p>
          <a:p>
            <a:r>
              <a:rPr lang="de-DE" altLang="de-DE" sz="1600" b="1" dirty="0" err="1"/>
              <a:t>Specific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volume</a:t>
            </a:r>
            <a:r>
              <a:rPr lang="de-DE" altLang="de-DE" sz="1600" b="1" dirty="0"/>
              <a:t> 	(m³/t)	</a:t>
            </a:r>
            <a:r>
              <a:rPr lang="de-DE" altLang="de-DE" sz="1600" b="1" dirty="0" smtClean="0"/>
              <a:t>0,82</a:t>
            </a:r>
            <a:endParaRPr lang="de-DE" altLang="de-DE" sz="1600" b="1" dirty="0"/>
          </a:p>
          <a:p>
            <a:r>
              <a:rPr lang="de-DE" altLang="de-DE" sz="1600" b="1" dirty="0" err="1"/>
              <a:t>Bath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depth</a:t>
            </a:r>
            <a:r>
              <a:rPr lang="de-DE" altLang="de-DE" sz="1600" b="1" dirty="0"/>
              <a:t>	(m)	1,65</a:t>
            </a:r>
          </a:p>
          <a:p>
            <a:r>
              <a:rPr lang="de-DE" altLang="de-DE" sz="1600" b="1" dirty="0"/>
              <a:t>6-hole </a:t>
            </a:r>
            <a:r>
              <a:rPr lang="de-DE" altLang="de-DE" sz="1600" b="1" dirty="0" err="1"/>
              <a:t>lance</a:t>
            </a:r>
            <a:r>
              <a:rPr lang="de-DE" altLang="de-DE" sz="1600" b="1" dirty="0"/>
              <a:t>	(°)	17,5</a:t>
            </a:r>
          </a:p>
          <a:p>
            <a:r>
              <a:rPr lang="de-DE" altLang="de-DE" sz="1600" b="1" dirty="0" err="1"/>
              <a:t>Bottom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porous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plugs</a:t>
            </a:r>
            <a:r>
              <a:rPr lang="de-DE" altLang="de-DE" sz="1600" b="1" dirty="0"/>
              <a:t>		</a:t>
            </a:r>
            <a:r>
              <a:rPr lang="de-DE" altLang="de-DE" sz="1600" b="1" dirty="0" smtClean="0"/>
              <a:t>6</a:t>
            </a:r>
          </a:p>
          <a:p>
            <a:r>
              <a:rPr lang="de-DE" altLang="de-DE" sz="1600" b="1" dirty="0" smtClean="0"/>
              <a:t>	max</a:t>
            </a:r>
            <a:r>
              <a:rPr lang="de-DE" altLang="de-DE" sz="1600" b="1" dirty="0"/>
              <a:t>. 5 m³ i.N./min</a:t>
            </a:r>
            <a:r>
              <a:rPr lang="de-DE" altLang="de-DE" sz="1600" b="1" dirty="0" smtClean="0"/>
              <a:t> </a:t>
            </a:r>
            <a:endParaRPr lang="de-DE" altLang="de-DE" sz="1600" b="1" dirty="0"/>
          </a:p>
        </p:txBody>
      </p:sp>
      <p:sp>
        <p:nvSpPr>
          <p:cNvPr id="10" name="Multiplizieren 9"/>
          <p:cNvSpPr/>
          <p:nvPr/>
        </p:nvSpPr>
        <p:spPr>
          <a:xfrm>
            <a:off x="2999014" y="1818664"/>
            <a:ext cx="210457" cy="210457"/>
          </a:xfrm>
          <a:prstGeom prst="mathMultiply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089205" y="656626"/>
            <a:ext cx="145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ff gas analysis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944868" y="1216001"/>
            <a:ext cx="159374" cy="602663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5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20" grpId="0"/>
      <p:bldP spid="21" grpId="0" animBg="1"/>
      <p:bldP spid="10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el 4"/>
          <p:cNvSpPr>
            <a:spLocks noGrp="1"/>
          </p:cNvSpPr>
          <p:nvPr>
            <p:ph type="title"/>
          </p:nvPr>
        </p:nvSpPr>
        <p:spPr>
          <a:xfrm>
            <a:off x="468313" y="0"/>
            <a:ext cx="5627687" cy="622300"/>
          </a:xfrm>
        </p:spPr>
        <p:txBody>
          <a:bodyPr/>
          <a:lstStyle/>
          <a:p>
            <a:r>
              <a:rPr lang="de-DE" altLang="de-DE"/>
              <a:t>BOF – </a:t>
            </a:r>
            <a:r>
              <a:rPr lang="de-DE" altLang="de-DE" smtClean="0"/>
              <a:t>secondary </a:t>
            </a:r>
            <a:r>
              <a:rPr lang="de-DE" altLang="de-DE"/>
              <a:t>dedusting </a:t>
            </a:r>
            <a:r>
              <a:rPr lang="de-DE" altLang="de-DE" smtClean="0"/>
              <a:t>system (SVAI)</a:t>
            </a:r>
            <a:endParaRPr lang="de-DE" altLang="de-DE" dirty="0" smtClean="0">
              <a:latin typeface="Arial" charset="0"/>
              <a:cs typeface="Arial" charset="0"/>
            </a:endParaRPr>
          </a:p>
        </p:txBody>
      </p:sp>
      <p:sp>
        <p:nvSpPr>
          <p:cNvPr id="2253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6.-12.10.2019</a:t>
            </a:r>
          </a:p>
        </p:txBody>
      </p:sp>
      <p:sp>
        <p:nvSpPr>
          <p:cNvPr id="22533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8597A5"/>
                </a:solidFill>
                <a:latin typeface="Arial" charset="0"/>
              </a:rPr>
              <a:t>AIST Study Tour 2019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760250"/>
            <a:ext cx="8457323" cy="45955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50000"/>
            </a:pPr>
            <a:endParaRPr lang="de-DE" altLang="de-DE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endParaRPr lang="de-DE" altLang="de-DE" dirty="0" smtClean="0">
              <a:latin typeface="Arial" charset="0"/>
              <a:cs typeface="Arial" charset="0"/>
            </a:endParaRPr>
          </a:p>
        </p:txBody>
      </p:sp>
      <p:pic>
        <p:nvPicPr>
          <p:cNvPr id="8" name="Picture 4" descr="20091105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142"/>
          <a:stretch>
            <a:fillRect/>
          </a:stretch>
        </p:blipFill>
        <p:spPr bwMode="auto">
          <a:xfrm>
            <a:off x="463550" y="1255713"/>
            <a:ext cx="7993063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8313" y="4998141"/>
            <a:ext cx="21939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Lime unloading and alloying bins (2009)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Air flow: 340.000 m3/h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Power ID fan: 1.000 kW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Dust: &lt; 10 mg/Nm3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325158" y="1647428"/>
            <a:ext cx="145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Filter house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09168" y="682463"/>
            <a:ext cx="212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BOF1&amp;2 (Charging, tapping; 2010)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Air flow: </a:t>
            </a:r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1.600.000 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m3/h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Power ID fan: 2x2.500 kW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 heat exchanger</a:t>
            </a:r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Dust: &lt; 10 </a:t>
            </a:r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mg/Nm3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916217" y="5355772"/>
            <a:ext cx="288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t>+ secondary dedusting for hot metal reladling (430.000 Nm3/h) and deslagging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hargi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81" y="1203163"/>
            <a:ext cx="1648619" cy="1338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7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3" name="Picture 3" descr="UB104528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5041900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de-DE" altLang="de-DE" smtClean="0"/>
              <a:t>Charging of scrap</a:t>
            </a:r>
            <a:endParaRPr lang="de-DE" altLang="de-DE"/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203200" y="4156075"/>
            <a:ext cx="2691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smtClean="0"/>
              <a:t>Without secondary dedusting</a:t>
            </a:r>
            <a:endParaRPr lang="de-DE" altLang="de-DE" sz="1600"/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6400800" y="2667000"/>
            <a:ext cx="24271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smtClean="0"/>
              <a:t>With </a:t>
            </a:r>
            <a:r>
              <a:rPr lang="de-DE" altLang="de-DE" sz="1600"/>
              <a:t>secondary dedusting</a:t>
            </a:r>
          </a:p>
        </p:txBody>
      </p:sp>
      <p:pic>
        <p:nvPicPr>
          <p:cNvPr id="614402" name="Picture 2" descr="UB104504_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5041900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6.-12.10.2019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AIST Study Tour 2019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9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 descr="UB104531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5041900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79" name="Picture 3" descr="UB104508_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21013"/>
            <a:ext cx="5041900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33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de-DE" altLang="de-DE" smtClean="0"/>
              <a:t>Charging of hot metal</a:t>
            </a:r>
            <a:endParaRPr lang="de-DE" altLang="de-DE"/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203200" y="4156075"/>
            <a:ext cx="272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Without secondary dedusting</a:t>
            </a:r>
          </a:p>
        </p:txBody>
      </p:sp>
      <p:sp>
        <p:nvSpPr>
          <p:cNvPr id="613382" name="Text Box 6"/>
          <p:cNvSpPr txBox="1">
            <a:spLocks noChangeArrowheads="1"/>
          </p:cNvSpPr>
          <p:nvPr/>
        </p:nvSpPr>
        <p:spPr bwMode="auto">
          <a:xfrm>
            <a:off x="6400800" y="2667000"/>
            <a:ext cx="23601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smtClean="0"/>
              <a:t>With </a:t>
            </a:r>
            <a:r>
              <a:rPr lang="de-DE" altLang="de-DE" sz="1600"/>
              <a:t>secondary dedusting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6.-12.10.2019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AIST Study Tour 2019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924B-9F56-4148-8FD8-F9A35A38AF16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7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DILLINGER">
  <a:themeElements>
    <a:clrScheme name="Benutzerdefiniert 3">
      <a:dk1>
        <a:srgbClr val="000000"/>
      </a:dk1>
      <a:lt1>
        <a:sysClr val="window" lastClr="FFFFFF"/>
      </a:lt1>
      <a:dk2>
        <a:srgbClr val="8293A2"/>
      </a:dk2>
      <a:lt2>
        <a:srgbClr val="EEECE1"/>
      </a:lt2>
      <a:accent1>
        <a:srgbClr val="8597A5"/>
      </a:accent1>
      <a:accent2>
        <a:srgbClr val="FDC300"/>
      </a:accent2>
      <a:accent3>
        <a:srgbClr val="00628A"/>
      </a:accent3>
      <a:accent4>
        <a:srgbClr val="EC6707"/>
      </a:accent4>
      <a:accent5>
        <a:srgbClr val="AF1B67"/>
      </a:accent5>
      <a:accent6>
        <a:srgbClr val="4BAB4C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Praesentation_DILLINGER</Template>
  <TotalTime>0</TotalTime>
  <Words>635</Words>
  <Application>Microsoft Office PowerPoint</Application>
  <PresentationFormat>Bildschirmpräsentation (4:3)</PresentationFormat>
  <Paragraphs>181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Praesentation_DILLINGER</vt:lpstr>
      <vt:lpstr>Dillinger – BOF Steelmaking Automation &amp; environmental aspects</vt:lpstr>
      <vt:lpstr>Dillinger Hütte – an integrated metallurgical plant</vt:lpstr>
      <vt:lpstr>Dillinger Hütte – Steel plant</vt:lpstr>
      <vt:lpstr>Layout of the steel plant and production facilities</vt:lpstr>
      <vt:lpstr>Content</vt:lpstr>
      <vt:lpstr>BOF – primary dedusting system</vt:lpstr>
      <vt:lpstr>BOF – secondary dedusting system (SVAI)</vt:lpstr>
      <vt:lpstr>Charging of scrap</vt:lpstr>
      <vt:lpstr>Charging of hot metal</vt:lpstr>
      <vt:lpstr>Automation: Control of BOF process</vt:lpstr>
      <vt:lpstr>Off gas analysis on the roof</vt:lpstr>
      <vt:lpstr>Slag detection by Slagmon system (Primetals)</vt:lpstr>
      <vt:lpstr>Temperature and sample manipulator (Primetals)</vt:lpstr>
    </vt:vector>
  </TitlesOfParts>
  <Company>DH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SCHÖNE, Dominik Dr., STW</cp:lastModifiedBy>
  <cp:revision>127</cp:revision>
  <cp:lastPrinted>2016-03-10T14:46:20Z</cp:lastPrinted>
  <dcterms:created xsi:type="dcterms:W3CDTF">2016-06-21T06:38:43Z</dcterms:created>
  <dcterms:modified xsi:type="dcterms:W3CDTF">2019-10-02T06:29:16Z</dcterms:modified>
</cp:coreProperties>
</file>